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5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6.xml" ContentType="application/vnd.openxmlformats-officedocument.theme+xml"/>
  <Override PartName="/ppt/slideLayouts/slideLayout3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296" r:id="rId1"/>
    <p:sldMasterId id="2147484306" r:id="rId2"/>
    <p:sldMasterId id="2147484310" r:id="rId3"/>
    <p:sldMasterId id="2147484378" r:id="rId4"/>
    <p:sldMasterId id="2147484401" r:id="rId5"/>
    <p:sldMasterId id="2147484326" r:id="rId6"/>
    <p:sldMasterId id="2147484358" r:id="rId7"/>
  </p:sldMasterIdLst>
  <p:notesMasterIdLst>
    <p:notesMasterId r:id="rId63"/>
  </p:notesMasterIdLst>
  <p:handoutMasterIdLst>
    <p:handoutMasterId r:id="rId64"/>
  </p:handoutMasterIdLst>
  <p:sldIdLst>
    <p:sldId id="417" r:id="rId8"/>
    <p:sldId id="329" r:id="rId9"/>
    <p:sldId id="331" r:id="rId10"/>
    <p:sldId id="276" r:id="rId11"/>
    <p:sldId id="277" r:id="rId12"/>
    <p:sldId id="278" r:id="rId13"/>
    <p:sldId id="439" r:id="rId14"/>
    <p:sldId id="438" r:id="rId15"/>
    <p:sldId id="279" r:id="rId16"/>
    <p:sldId id="338" r:id="rId17"/>
    <p:sldId id="465" r:id="rId18"/>
    <p:sldId id="489" r:id="rId19"/>
    <p:sldId id="466" r:id="rId20"/>
    <p:sldId id="490" r:id="rId21"/>
    <p:sldId id="513" r:id="rId22"/>
    <p:sldId id="501" r:id="rId23"/>
    <p:sldId id="529" r:id="rId24"/>
    <p:sldId id="491" r:id="rId25"/>
    <p:sldId id="544" r:id="rId26"/>
    <p:sldId id="545" r:id="rId27"/>
    <p:sldId id="558" r:id="rId28"/>
    <p:sldId id="548" r:id="rId29"/>
    <p:sldId id="559" r:id="rId30"/>
    <p:sldId id="560" r:id="rId31"/>
    <p:sldId id="533" r:id="rId32"/>
    <p:sldId id="561" r:id="rId33"/>
    <p:sldId id="512" r:id="rId34"/>
    <p:sldId id="494" r:id="rId35"/>
    <p:sldId id="583" r:id="rId36"/>
    <p:sldId id="584" r:id="rId37"/>
    <p:sldId id="585" r:id="rId38"/>
    <p:sldId id="510" r:id="rId39"/>
    <p:sldId id="535" r:id="rId40"/>
    <p:sldId id="536" r:id="rId41"/>
    <p:sldId id="562" r:id="rId42"/>
    <p:sldId id="573" r:id="rId43"/>
    <p:sldId id="574" r:id="rId44"/>
    <p:sldId id="572" r:id="rId45"/>
    <p:sldId id="580" r:id="rId46"/>
    <p:sldId id="552" r:id="rId47"/>
    <p:sldId id="553" r:id="rId48"/>
    <p:sldId id="555" r:id="rId49"/>
    <p:sldId id="569" r:id="rId50"/>
    <p:sldId id="570" r:id="rId51"/>
    <p:sldId id="578" r:id="rId52"/>
    <p:sldId id="557" r:id="rId53"/>
    <p:sldId id="554" r:id="rId54"/>
    <p:sldId id="579" r:id="rId55"/>
    <p:sldId id="563" r:id="rId56"/>
    <p:sldId id="582" r:id="rId57"/>
    <p:sldId id="566" r:id="rId58"/>
    <p:sldId id="568" r:id="rId59"/>
    <p:sldId id="581" r:id="rId60"/>
    <p:sldId id="565" r:id="rId61"/>
    <p:sldId id="422" r:id="rId62"/>
  </p:sldIdLst>
  <p:sldSz cx="9144000" cy="5143500" type="screen16x9"/>
  <p:notesSz cx="6858000" cy="9144000"/>
  <p:defaultTextStyle>
    <a:defPPr>
      <a:defRPr lang="he-IL"/>
    </a:defPPr>
    <a:lvl1pPr algn="r" rtl="1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123" algn="r" rtl="1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245" algn="r" rtl="1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368" algn="r" rtl="1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491" algn="r" rtl="1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613" algn="l" defTabSz="914245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2736" algn="l" defTabSz="914245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199858" algn="l" defTabSz="914245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6980" algn="l" defTabSz="914245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il Hupert-Graff" initials="GH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99"/>
    <a:srgbClr val="FF3300"/>
    <a:srgbClr val="494654"/>
    <a:srgbClr val="FF6600"/>
    <a:srgbClr val="800000"/>
    <a:srgbClr val="F79109"/>
    <a:srgbClr val="FF9999"/>
    <a:srgbClr val="EFF9FF"/>
    <a:srgbClr val="ECF7F8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88" autoAdjust="0"/>
    <p:restoredTop sz="86350" autoAdjust="0"/>
  </p:normalViewPr>
  <p:slideViewPr>
    <p:cSldViewPr>
      <p:cViewPr varScale="1">
        <p:scale>
          <a:sx n="85" d="100"/>
          <a:sy n="85" d="100"/>
        </p:scale>
        <p:origin x="1170" y="7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156"/>
    </p:cViewPr>
  </p:outlineViewPr>
  <p:notesTextViewPr>
    <p:cViewPr>
      <p:scale>
        <a:sx n="200" d="100"/>
        <a:sy n="200" d="100"/>
      </p:scale>
      <p:origin x="0" y="0"/>
    </p:cViewPr>
  </p:notesTextViewPr>
  <p:notesViewPr>
    <p:cSldViewPr>
      <p:cViewPr varScale="1">
        <p:scale>
          <a:sx n="70" d="100"/>
          <a:sy n="70" d="100"/>
        </p:scale>
        <p:origin x="190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61" Type="http://schemas.openxmlformats.org/officeDocument/2006/relationships/slide" Target="slides/slide54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viewProps" Target="view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588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88620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1588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25881AB-840E-4391-8C0E-EF0B78E503FF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10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588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88620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1588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1FF9B23-6968-4FB8-83FE-D57769A2126B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2453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123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245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368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491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5613" algn="r" defTabSz="914245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36" algn="r" defTabSz="914245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58" algn="r" defTabSz="914245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80" algn="r" defTabSz="914245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he-IL" sz="1200" b="1" kern="1200" dirty="0" smtClean="0">
                <a:solidFill>
                  <a:srgbClr val="363636"/>
                </a:solidFill>
                <a:latin typeface="Arial" pitchFamily="34" charset="0"/>
                <a:ea typeface="+mn-ea"/>
                <a:cs typeface="Arial" pitchFamily="34" charset="0"/>
              </a:rPr>
              <a:t>הקדמה</a:t>
            </a:r>
            <a:r>
              <a:rPr lang="he-IL" sz="1200" b="1" kern="1200" baseline="0" dirty="0" smtClean="0">
                <a:solidFill>
                  <a:srgbClr val="363636"/>
                </a:solidFill>
                <a:latin typeface="Arial" pitchFamily="34" charset="0"/>
                <a:ea typeface="+mn-ea"/>
                <a:cs typeface="Arial" pitchFamily="34" charset="0"/>
              </a:rPr>
              <a:t> להצגת הקונספט</a:t>
            </a:r>
            <a:endParaRPr lang="he-IL" sz="1200" kern="1200" dirty="0" smtClean="0">
              <a:solidFill>
                <a:srgbClr val="363636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algn="r">
              <a:lnSpc>
                <a:spcPct val="150000"/>
              </a:lnSpc>
              <a:buFont typeface="Arial" pitchFamily="34" charset="0"/>
              <a:buChar char="•"/>
            </a:pPr>
            <a:r>
              <a:rPr lang="he-IL" sz="1200" kern="1200" dirty="0" smtClean="0">
                <a:solidFill>
                  <a:srgbClr val="363636"/>
                </a:solidFill>
                <a:latin typeface="Arial" pitchFamily="34" charset="0"/>
                <a:ea typeface="+mn-ea"/>
                <a:cs typeface="Arial" pitchFamily="34" charset="0"/>
              </a:rPr>
              <a:t>כאן כדאי להזכיר שלא מדובר בעיצוב גרפי, או בעיצוב לוגי פרטני והטרמינולוגיה כאן אינה סופית.</a:t>
            </a:r>
          </a:p>
          <a:p>
            <a:pPr algn="r">
              <a:lnSpc>
                <a:spcPct val="150000"/>
              </a:lnSpc>
              <a:buFont typeface="Arial" pitchFamily="34" charset="0"/>
              <a:buChar char="•"/>
            </a:pPr>
            <a:r>
              <a:rPr lang="he-IL" sz="1200" kern="1200" dirty="0" smtClean="0">
                <a:solidFill>
                  <a:srgbClr val="363636"/>
                </a:solidFill>
                <a:latin typeface="Arial" pitchFamily="34" charset="0"/>
                <a:ea typeface="+mn-ea"/>
                <a:cs typeface="Arial" pitchFamily="34" charset="0"/>
              </a:rPr>
              <a:t>בנוסף, אם יש נושאים/תחומים שהקונספט לא מתייחס אליהם בשלב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FF9B23-6968-4FB8-83FE-D57769A2126B}" type="slidenum">
              <a:rPr lang="he-IL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356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FF9B23-6968-4FB8-83FE-D57769A2126B}" type="slidenum">
              <a:rPr lang="he-IL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31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FF9B23-6968-4FB8-83FE-D57769A2126B}" type="slidenum">
              <a:rPr lang="he-IL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418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3.png"/><Relationship Id="rId5" Type="http://schemas.openxmlformats.org/officeDocument/2006/relationships/image" Target="../media/image16.jpeg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microsoft.com/office/2007/relationships/hdphoto" Target="../media/hdphoto1.wdp"/><Relationship Id="rId12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6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6" Type="http://schemas.openxmlformats.org/officeDocument/2006/relationships/image" Target="../media/image28.png"/><Relationship Id="rId1" Type="http://schemas.openxmlformats.org/officeDocument/2006/relationships/slideMaster" Target="../slideMasters/slideMaster4.xml"/><Relationship Id="rId6" Type="http://schemas.microsoft.com/office/2007/relationships/hdphoto" Target="../media/hdphoto1.wdp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microsoft.com/office/2007/relationships/hdphoto" Target="../media/hdphoto2.wdp"/><Relationship Id="rId14" Type="http://schemas.openxmlformats.org/officeDocument/2006/relationships/image" Target="../media/image24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6" Type="http://schemas.microsoft.com/office/2007/relationships/hdphoto" Target="../media/hdphoto1.wdp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microsoft.com/office/2007/relationships/hdphoto" Target="../media/hdphoto2.wdp"/><Relationship Id="rId14" Type="http://schemas.openxmlformats.org/officeDocument/2006/relationships/image" Target="../media/image28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3.png"/><Relationship Id="rId3" Type="http://schemas.openxmlformats.org/officeDocument/2006/relationships/image" Target="../media/image29.png"/><Relationship Id="rId7" Type="http://schemas.openxmlformats.org/officeDocument/2006/relationships/image" Target="../media/image22.png"/><Relationship Id="rId12" Type="http://schemas.openxmlformats.org/officeDocument/2006/relationships/image" Target="../media/image30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6" Type="http://schemas.microsoft.com/office/2007/relationships/hdphoto" Target="../media/hdphoto2.wdp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7.png"/><Relationship Id="rId3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Relationship Id="rId6" Type="http://schemas.microsoft.com/office/2007/relationships/hdphoto" Target="../media/hdphoto1.wdp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microsoft.com/office/2007/relationships/hdphoto" Target="../media/hdphoto2.wdp"/><Relationship Id="rId14" Type="http://schemas.openxmlformats.org/officeDocument/2006/relationships/image" Target="../media/image28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7.png"/><Relationship Id="rId3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Relationship Id="rId6" Type="http://schemas.microsoft.com/office/2007/relationships/hdphoto" Target="../media/hdphoto1.wdp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microsoft.com/office/2007/relationships/hdphoto" Target="../media/hdphoto2.wdp"/><Relationship Id="rId14" Type="http://schemas.openxmlformats.org/officeDocument/2006/relationships/image" Target="../media/image28.pn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png"/><Relationship Id="rId18" Type="http://schemas.openxmlformats.org/officeDocument/2006/relationships/image" Target="../media/image26.png"/><Relationship Id="rId3" Type="http://schemas.openxmlformats.org/officeDocument/2006/relationships/image" Target="../media/image29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17" Type="http://schemas.openxmlformats.org/officeDocument/2006/relationships/image" Target="../media/image30.png"/><Relationship Id="rId2" Type="http://schemas.openxmlformats.org/officeDocument/2006/relationships/image" Target="../media/image10.png"/><Relationship Id="rId16" Type="http://schemas.microsoft.com/office/2007/relationships/hdphoto" Target="../media/hdphoto3.wdp"/><Relationship Id="rId20" Type="http://schemas.openxmlformats.org/officeDocument/2006/relationships/image" Target="../media/image28.png"/><Relationship Id="rId1" Type="http://schemas.openxmlformats.org/officeDocument/2006/relationships/slideMaster" Target="../slideMasters/slideMaster5.xml"/><Relationship Id="rId6" Type="http://schemas.microsoft.com/office/2007/relationships/hdphoto" Target="../media/hdphoto1.wdp"/><Relationship Id="rId11" Type="http://schemas.openxmlformats.org/officeDocument/2006/relationships/image" Target="../media/image36.png"/><Relationship Id="rId5" Type="http://schemas.openxmlformats.org/officeDocument/2006/relationships/image" Target="../media/image19.png"/><Relationship Id="rId15" Type="http://schemas.openxmlformats.org/officeDocument/2006/relationships/image" Target="../media/image37.png"/><Relationship Id="rId10" Type="http://schemas.openxmlformats.org/officeDocument/2006/relationships/image" Target="../media/image23.png"/><Relationship Id="rId19" Type="http://schemas.openxmlformats.org/officeDocument/2006/relationships/image" Target="../media/image27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Relationship Id="rId14" Type="http://schemas.microsoft.com/office/2007/relationships/hdphoto" Target="../media/hdphoto2.wdp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png"/><Relationship Id="rId18" Type="http://schemas.openxmlformats.org/officeDocument/2006/relationships/image" Target="../media/image26.png"/><Relationship Id="rId3" Type="http://schemas.openxmlformats.org/officeDocument/2006/relationships/image" Target="../media/image29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17" Type="http://schemas.openxmlformats.org/officeDocument/2006/relationships/image" Target="../media/image30.png"/><Relationship Id="rId2" Type="http://schemas.openxmlformats.org/officeDocument/2006/relationships/image" Target="../media/image10.png"/><Relationship Id="rId16" Type="http://schemas.microsoft.com/office/2007/relationships/hdphoto" Target="../media/hdphoto3.wdp"/><Relationship Id="rId20" Type="http://schemas.openxmlformats.org/officeDocument/2006/relationships/image" Target="../media/image28.png"/><Relationship Id="rId1" Type="http://schemas.openxmlformats.org/officeDocument/2006/relationships/slideMaster" Target="../slideMasters/slideMaster5.xml"/><Relationship Id="rId6" Type="http://schemas.microsoft.com/office/2007/relationships/hdphoto" Target="../media/hdphoto1.wdp"/><Relationship Id="rId11" Type="http://schemas.openxmlformats.org/officeDocument/2006/relationships/image" Target="../media/image36.png"/><Relationship Id="rId5" Type="http://schemas.openxmlformats.org/officeDocument/2006/relationships/image" Target="../media/image19.png"/><Relationship Id="rId15" Type="http://schemas.openxmlformats.org/officeDocument/2006/relationships/image" Target="../media/image37.png"/><Relationship Id="rId10" Type="http://schemas.openxmlformats.org/officeDocument/2006/relationships/image" Target="../media/image23.png"/><Relationship Id="rId19" Type="http://schemas.openxmlformats.org/officeDocument/2006/relationships/image" Target="../media/image27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Relationship Id="rId14" Type="http://schemas.microsoft.com/office/2007/relationships/hdphoto" Target="../media/hdphoto2.wdp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38.png"/><Relationship Id="rId4" Type="http://schemas.openxmlformats.org/officeDocument/2006/relationships/image" Target="../media/image23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3.png"/><Relationship Id="rId5" Type="http://schemas.openxmlformats.org/officeDocument/2006/relationships/image" Target="../media/image15.jpeg"/><Relationship Id="rId4" Type="http://schemas.openxmlformats.org/officeDocument/2006/relationships/image" Target="../media/image11.png"/><Relationship Id="rId9" Type="http://schemas.openxmlformats.org/officeDocument/2006/relationships/image" Target="../media/image2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3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png"/><Relationship Id="rId18" Type="http://schemas.openxmlformats.org/officeDocument/2006/relationships/image" Target="../media/image15.jpe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17" Type="http://schemas.openxmlformats.org/officeDocument/2006/relationships/image" Target="../media/image28.png"/><Relationship Id="rId2" Type="http://schemas.openxmlformats.org/officeDocument/2006/relationships/image" Target="../media/image10.png"/><Relationship Id="rId16" Type="http://schemas.openxmlformats.org/officeDocument/2006/relationships/image" Target="../media/image27.png"/><Relationship Id="rId20" Type="http://schemas.openxmlformats.org/officeDocument/2006/relationships/image" Target="../media/image38.png"/><Relationship Id="rId1" Type="http://schemas.openxmlformats.org/officeDocument/2006/relationships/slideMaster" Target="../slideMasters/slideMaster5.xml"/><Relationship Id="rId6" Type="http://schemas.microsoft.com/office/2007/relationships/hdphoto" Target="../media/hdphoto1.wdp"/><Relationship Id="rId11" Type="http://schemas.openxmlformats.org/officeDocument/2006/relationships/image" Target="../media/image36.png"/><Relationship Id="rId5" Type="http://schemas.openxmlformats.org/officeDocument/2006/relationships/image" Target="../media/image19.png"/><Relationship Id="rId15" Type="http://schemas.openxmlformats.org/officeDocument/2006/relationships/image" Target="../media/image26.png"/><Relationship Id="rId10" Type="http://schemas.openxmlformats.org/officeDocument/2006/relationships/image" Target="../media/image23.png"/><Relationship Id="rId19" Type="http://schemas.openxmlformats.org/officeDocument/2006/relationships/image" Target="../media/image35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Relationship Id="rId14" Type="http://schemas.microsoft.com/office/2007/relationships/hdphoto" Target="../media/hdphoto2.wdp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38.png"/><Relationship Id="rId4" Type="http://schemas.openxmlformats.org/officeDocument/2006/relationships/image" Target="../media/image23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3.png"/><Relationship Id="rId5" Type="http://schemas.openxmlformats.org/officeDocument/2006/relationships/image" Target="../media/image15.jpeg"/><Relationship Id="rId4" Type="http://schemas.openxmlformats.org/officeDocument/2006/relationships/image" Target="../media/image11.png"/><Relationship Id="rId9" Type="http://schemas.openxmlformats.org/officeDocument/2006/relationships/image" Target="../media/image2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38.png"/><Relationship Id="rId4" Type="http://schemas.openxmlformats.org/officeDocument/2006/relationships/image" Target="../media/image23.pn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3.png"/><Relationship Id="rId5" Type="http://schemas.openxmlformats.org/officeDocument/2006/relationships/image" Target="../media/image15.jpeg"/><Relationship Id="rId4" Type="http://schemas.openxmlformats.org/officeDocument/2006/relationships/image" Target="../media/image11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38.png"/><Relationship Id="rId4" Type="http://schemas.openxmlformats.org/officeDocument/2006/relationships/image" Target="../media/image23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0.png"/><Relationship Id="rId5" Type="http://schemas.openxmlformats.org/officeDocument/2006/relationships/image" Target="../media/image35.png"/><Relationship Id="rId4" Type="http://schemas.openxmlformats.org/officeDocument/2006/relationships/image" Target="../media/image23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3.png"/><Relationship Id="rId5" Type="http://schemas.openxmlformats.org/officeDocument/2006/relationships/image" Target="../media/image15.jpe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3.png"/><Relationship Id="rId5" Type="http://schemas.openxmlformats.org/officeDocument/2006/relationships/image" Target="../media/image15.jpe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rder and estetics Guide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279550" y="1428750"/>
            <a:ext cx="2592613" cy="1447800"/>
            <a:chOff x="2669950" y="895350"/>
            <a:chExt cx="2592613" cy="1600200"/>
          </a:xfrm>
        </p:grpSpPr>
        <p:sp>
          <p:nvSpPr>
            <p:cNvPr id="4" name="Rectangle 3"/>
            <p:cNvSpPr/>
            <p:nvPr/>
          </p:nvSpPr>
          <p:spPr>
            <a:xfrm>
              <a:off x="2727960" y="895350"/>
              <a:ext cx="2534603" cy="1600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66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727960" y="1204913"/>
              <a:ext cx="2531454" cy="2286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669950" y="1047147"/>
              <a:ext cx="675185" cy="221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b="1" dirty="0" smtClean="0">
                  <a:solidFill>
                    <a:schemeClr val="bg2">
                      <a:lumMod val="50000"/>
                    </a:schemeClr>
                  </a:solidFill>
                  <a:latin typeface="+mn-lt"/>
                </a:rPr>
                <a:t>Classification</a:t>
              </a:r>
              <a:endParaRPr lang="en-US" sz="700" b="1" dirty="0">
                <a:solidFill>
                  <a:schemeClr val="bg2">
                    <a:lumMod val="50000"/>
                  </a:schemeClr>
                </a:solidFill>
                <a:latin typeface="+mn-lt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8903" y="920445"/>
              <a:ext cx="200000" cy="2000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790225" y="1254773"/>
              <a:ext cx="68592" cy="68592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151252" y="1254773"/>
              <a:ext cx="68592" cy="68592"/>
            </a:xfrm>
            <a:prstGeom prst="rect">
              <a:avLst/>
            </a:prstGeom>
            <a:solidFill>
              <a:srgbClr val="C00000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507643" y="1254773"/>
              <a:ext cx="68592" cy="68592"/>
            </a:xfrm>
            <a:prstGeom prst="rect">
              <a:avLst/>
            </a:prstGeom>
            <a:solidFill>
              <a:srgbClr val="FFC000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858270" y="1254773"/>
              <a:ext cx="68592" cy="68592"/>
            </a:xfrm>
            <a:prstGeom prst="rect">
              <a:avLst/>
            </a:prstGeom>
            <a:solidFill>
              <a:srgbClr val="FFFF00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222067" y="1254773"/>
              <a:ext cx="68592" cy="68592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092015" y="1206045"/>
              <a:ext cx="357870" cy="222706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540660" y="1206045"/>
              <a:ext cx="357870" cy="222706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807181" y="1207753"/>
              <a:ext cx="357870" cy="222706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8427" y="1254773"/>
              <a:ext cx="68592" cy="68592"/>
            </a:xfrm>
            <a:prstGeom prst="rect">
              <a:avLst/>
            </a:prstGeom>
            <a:solidFill>
              <a:srgbClr val="00B0F0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58560" y="1254773"/>
              <a:ext cx="68592" cy="6859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 userDrawn="1"/>
        </p:nvSpPr>
        <p:spPr>
          <a:xfrm>
            <a:off x="5607644" y="1612929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Wingdings" panose="05000000000000000000" pitchFamily="2" charset="2"/>
              </a:rPr>
              <a:t></a:t>
            </a:r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3337560" y="1909698"/>
            <a:ext cx="2531454" cy="106284"/>
          </a:xfrm>
          <a:prstGeom prst="rect">
            <a:avLst/>
          </a:prstGeom>
          <a:solidFill>
            <a:srgbClr val="FFC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4240831" y="1390682"/>
            <a:ext cx="5790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latin typeface="+mj-lt"/>
              </a:rPr>
              <a:t>File name</a:t>
            </a:r>
            <a:endParaRPr lang="en-US" sz="800" b="1" dirty="0">
              <a:latin typeface="+mj-lt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3606315" y="1565893"/>
            <a:ext cx="226543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 userDrawn="1"/>
        </p:nvGrpSpPr>
        <p:grpSpPr>
          <a:xfrm>
            <a:off x="3262256" y="1770676"/>
            <a:ext cx="2544358" cy="178778"/>
            <a:chOff x="3262256" y="1770676"/>
            <a:chExt cx="2544358" cy="178778"/>
          </a:xfrm>
        </p:grpSpPr>
        <p:sp>
          <p:nvSpPr>
            <p:cNvPr id="23" name="TextBox 22"/>
            <p:cNvSpPr txBox="1"/>
            <p:nvPr userDrawn="1"/>
          </p:nvSpPr>
          <p:spPr>
            <a:xfrm>
              <a:off x="3262256" y="1780177"/>
              <a:ext cx="760732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US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 Top Secret</a:t>
              </a:r>
              <a:endParaRPr 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sp>
          <p:nvSpPr>
            <p:cNvPr id="24" name="TextBox 23"/>
            <p:cNvSpPr txBox="1"/>
            <p:nvPr userDrawn="1"/>
          </p:nvSpPr>
          <p:spPr>
            <a:xfrm>
              <a:off x="3622246" y="1780176"/>
              <a:ext cx="873554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US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Top Guarded</a:t>
              </a:r>
              <a:endParaRPr 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sp>
          <p:nvSpPr>
            <p:cNvPr id="25" name="TextBox 24"/>
            <p:cNvSpPr txBox="1"/>
            <p:nvPr userDrawn="1"/>
          </p:nvSpPr>
          <p:spPr>
            <a:xfrm>
              <a:off x="4004130" y="1779566"/>
              <a:ext cx="799309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US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Guarded</a:t>
              </a:r>
              <a:endParaRPr 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4355483" y="1771946"/>
              <a:ext cx="1012168" cy="1692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rtl="0"/>
              <a:r>
                <a:rPr lang="en-US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Classified A</a:t>
              </a:r>
              <a:endParaRPr 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4726895" y="1771978"/>
              <a:ext cx="1007970" cy="1692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rtl="0"/>
              <a:r>
                <a:rPr lang="en-US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Classified B</a:t>
              </a:r>
              <a:endParaRPr 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4739035" y="1770752"/>
              <a:ext cx="779173" cy="1692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General</a:t>
              </a:r>
              <a:endParaRPr 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5027441" y="1770676"/>
              <a:ext cx="779173" cy="1692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NONE</a:t>
              </a:r>
              <a:endParaRPr 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</p:grpSp>
      <p:sp>
        <p:nvSpPr>
          <p:cNvPr id="30" name="Rectangle 29"/>
          <p:cNvSpPr/>
          <p:nvPr userDrawn="1"/>
        </p:nvSpPr>
        <p:spPr>
          <a:xfrm>
            <a:off x="3733800" y="2204085"/>
            <a:ext cx="1633851" cy="17988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TextBox 30"/>
          <p:cNvSpPr txBox="1"/>
          <p:nvPr userDrawn="1"/>
        </p:nvSpPr>
        <p:spPr>
          <a:xfrm>
            <a:off x="3252578" y="2025878"/>
            <a:ext cx="4812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  Policy</a:t>
            </a:r>
            <a:endParaRPr lang="en-US" sz="800" b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1047" y="2057934"/>
            <a:ext cx="147636" cy="147636"/>
          </a:xfrm>
          <a:prstGeom prst="rect">
            <a:avLst/>
          </a:prstGeom>
        </p:spPr>
      </p:pic>
      <p:sp>
        <p:nvSpPr>
          <p:cNvPr id="36" name="TextBox 35"/>
          <p:cNvSpPr txBox="1"/>
          <p:nvPr userDrawn="1"/>
        </p:nvSpPr>
        <p:spPr>
          <a:xfrm>
            <a:off x="4139829" y="2693084"/>
            <a:ext cx="84350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Un -Protect &amp; Save</a:t>
            </a:r>
            <a:endParaRPr lang="en-US" sz="600" dirty="0"/>
          </a:p>
        </p:txBody>
      </p: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6781" y="2401516"/>
            <a:ext cx="322633" cy="322633"/>
          </a:xfrm>
          <a:prstGeom prst="rect">
            <a:avLst/>
          </a:prstGeom>
        </p:spPr>
      </p:pic>
      <p:sp>
        <p:nvSpPr>
          <p:cNvPr id="38" name="TextBox 37"/>
          <p:cNvSpPr txBox="1"/>
          <p:nvPr userDrawn="1"/>
        </p:nvSpPr>
        <p:spPr>
          <a:xfrm>
            <a:off x="4501128" y="2431018"/>
            <a:ext cx="330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0984" y="2052438"/>
            <a:ext cx="176386" cy="167567"/>
          </a:xfrm>
          <a:prstGeom prst="rect">
            <a:avLst/>
          </a:prstGeom>
        </p:spPr>
      </p:pic>
      <p:sp>
        <p:nvSpPr>
          <p:cNvPr id="40" name="TextBox 39"/>
          <p:cNvSpPr txBox="1"/>
          <p:nvPr userDrawn="1"/>
        </p:nvSpPr>
        <p:spPr>
          <a:xfrm>
            <a:off x="5604951" y="1391141"/>
            <a:ext cx="3385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1" name="Group 40"/>
          <p:cNvGrpSpPr/>
          <p:nvPr userDrawn="1"/>
        </p:nvGrpSpPr>
        <p:grpSpPr>
          <a:xfrm rot="16200000">
            <a:off x="5722484" y="1577602"/>
            <a:ext cx="45719" cy="189783"/>
            <a:chOff x="5774227" y="1554291"/>
            <a:chExt cx="45720" cy="189783"/>
          </a:xfrm>
        </p:grpSpPr>
        <p:sp>
          <p:nvSpPr>
            <p:cNvPr id="42" name="Rectangle 41"/>
            <p:cNvSpPr/>
            <p:nvPr userDrawn="1"/>
          </p:nvSpPr>
          <p:spPr>
            <a:xfrm>
              <a:off x="5774228" y="1554291"/>
              <a:ext cx="45719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 userDrawn="1"/>
          </p:nvSpPr>
          <p:spPr>
            <a:xfrm>
              <a:off x="5774228" y="1625420"/>
              <a:ext cx="45719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 userDrawn="1"/>
          </p:nvSpPr>
          <p:spPr>
            <a:xfrm>
              <a:off x="5774227" y="1698355"/>
              <a:ext cx="45719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4288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279550" y="1428750"/>
            <a:ext cx="2592613" cy="1447800"/>
            <a:chOff x="2669950" y="895350"/>
            <a:chExt cx="2592613" cy="1600200"/>
          </a:xfrm>
        </p:grpSpPr>
        <p:sp>
          <p:nvSpPr>
            <p:cNvPr id="4" name="Rectangle 3"/>
            <p:cNvSpPr/>
            <p:nvPr/>
          </p:nvSpPr>
          <p:spPr>
            <a:xfrm>
              <a:off x="2727960" y="895350"/>
              <a:ext cx="2534603" cy="1600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66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727960" y="1204913"/>
              <a:ext cx="2531454" cy="2286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669950" y="1047147"/>
              <a:ext cx="675185" cy="221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b="1" dirty="0" smtClean="0">
                  <a:solidFill>
                    <a:schemeClr val="bg2">
                      <a:lumMod val="50000"/>
                    </a:schemeClr>
                  </a:solidFill>
                  <a:latin typeface="+mn-lt"/>
                </a:rPr>
                <a:t>Classification</a:t>
              </a:r>
              <a:endParaRPr lang="en-US" sz="700" b="1" dirty="0">
                <a:solidFill>
                  <a:schemeClr val="bg2">
                    <a:lumMod val="50000"/>
                  </a:schemeClr>
                </a:solidFill>
                <a:latin typeface="+mn-lt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9178" y="921078"/>
              <a:ext cx="200000" cy="2000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790225" y="1254773"/>
              <a:ext cx="68592" cy="68592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151252" y="1254773"/>
              <a:ext cx="68592" cy="68592"/>
            </a:xfrm>
            <a:prstGeom prst="rect">
              <a:avLst/>
            </a:prstGeom>
            <a:solidFill>
              <a:srgbClr val="C00000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507643" y="1254773"/>
              <a:ext cx="68592" cy="68592"/>
            </a:xfrm>
            <a:prstGeom prst="rect">
              <a:avLst/>
            </a:prstGeom>
            <a:solidFill>
              <a:srgbClr val="FFC000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858270" y="1254773"/>
              <a:ext cx="68592" cy="68592"/>
            </a:xfrm>
            <a:prstGeom prst="rect">
              <a:avLst/>
            </a:prstGeom>
            <a:solidFill>
              <a:srgbClr val="FFFF00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222067" y="1254773"/>
              <a:ext cx="68592" cy="68592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092015" y="1206045"/>
              <a:ext cx="357870" cy="222706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540660" y="1206045"/>
              <a:ext cx="357870" cy="222706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807181" y="1207753"/>
              <a:ext cx="357870" cy="222706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98427" y="1254773"/>
              <a:ext cx="68592" cy="68592"/>
            </a:xfrm>
            <a:prstGeom prst="rect">
              <a:avLst/>
            </a:prstGeom>
            <a:solidFill>
              <a:srgbClr val="00B0F0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58560" y="1254773"/>
              <a:ext cx="68592" cy="6859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 userDrawn="1"/>
        </p:nvSpPr>
        <p:spPr>
          <a:xfrm>
            <a:off x="5607644" y="1612929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Wingdings" panose="05000000000000000000" pitchFamily="2" charset="2"/>
              </a:rPr>
              <a:t></a:t>
            </a:r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3337560" y="1909698"/>
            <a:ext cx="2531454" cy="106284"/>
          </a:xfrm>
          <a:prstGeom prst="rect">
            <a:avLst/>
          </a:prstGeom>
          <a:solidFill>
            <a:srgbClr val="FFC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4240831" y="1390682"/>
            <a:ext cx="5790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latin typeface="+mj-lt"/>
              </a:rPr>
              <a:t>File name</a:t>
            </a:r>
            <a:endParaRPr lang="en-US" sz="800" b="1" dirty="0">
              <a:latin typeface="+mj-lt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3606315" y="1548657"/>
            <a:ext cx="226543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 userDrawn="1"/>
        </p:nvGrpSpPr>
        <p:grpSpPr>
          <a:xfrm>
            <a:off x="3262256" y="1770676"/>
            <a:ext cx="2544358" cy="178778"/>
            <a:chOff x="3262256" y="1770676"/>
            <a:chExt cx="2544358" cy="178778"/>
          </a:xfrm>
        </p:grpSpPr>
        <p:sp>
          <p:nvSpPr>
            <p:cNvPr id="23" name="TextBox 22"/>
            <p:cNvSpPr txBox="1"/>
            <p:nvPr userDrawn="1"/>
          </p:nvSpPr>
          <p:spPr>
            <a:xfrm>
              <a:off x="3262256" y="1780177"/>
              <a:ext cx="760732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US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 Top Secret</a:t>
              </a:r>
              <a:endParaRPr 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sp>
          <p:nvSpPr>
            <p:cNvPr id="24" name="TextBox 23"/>
            <p:cNvSpPr txBox="1"/>
            <p:nvPr userDrawn="1"/>
          </p:nvSpPr>
          <p:spPr>
            <a:xfrm>
              <a:off x="3622246" y="1780176"/>
              <a:ext cx="873554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US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Top Guarded</a:t>
              </a:r>
              <a:endParaRPr 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sp>
          <p:nvSpPr>
            <p:cNvPr id="25" name="TextBox 24"/>
            <p:cNvSpPr txBox="1"/>
            <p:nvPr userDrawn="1"/>
          </p:nvSpPr>
          <p:spPr>
            <a:xfrm>
              <a:off x="4004130" y="1779566"/>
              <a:ext cx="799309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US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Guarded</a:t>
              </a:r>
              <a:endParaRPr 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4355483" y="1771946"/>
              <a:ext cx="1012168" cy="1692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rtl="0"/>
              <a:r>
                <a:rPr lang="en-US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Classified A</a:t>
              </a:r>
              <a:endParaRPr 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4726895" y="1771978"/>
              <a:ext cx="1007970" cy="1692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rtl="0"/>
              <a:r>
                <a:rPr lang="en-US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Classified B</a:t>
              </a:r>
              <a:endParaRPr 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4739035" y="1770752"/>
              <a:ext cx="779173" cy="1692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General</a:t>
              </a:r>
              <a:endParaRPr 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5027441" y="1770676"/>
              <a:ext cx="779173" cy="1692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NONE</a:t>
              </a:r>
              <a:endParaRPr 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</p:grpSp>
      <p:sp>
        <p:nvSpPr>
          <p:cNvPr id="30" name="Rectangle 29"/>
          <p:cNvSpPr/>
          <p:nvPr userDrawn="1"/>
        </p:nvSpPr>
        <p:spPr>
          <a:xfrm>
            <a:off x="3733800" y="2204085"/>
            <a:ext cx="1633851" cy="17988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TextBox 30"/>
          <p:cNvSpPr txBox="1"/>
          <p:nvPr userDrawn="1"/>
        </p:nvSpPr>
        <p:spPr>
          <a:xfrm>
            <a:off x="3252578" y="2025878"/>
            <a:ext cx="4812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  Policy</a:t>
            </a:r>
            <a:endParaRPr lang="en-US" sz="800" b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1047" y="2057934"/>
            <a:ext cx="147636" cy="147636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4139829" y="2693084"/>
            <a:ext cx="84350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Un -Protect &amp; Save</a:t>
            </a:r>
            <a:endParaRPr lang="en-US" sz="600" dirty="0"/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6781" y="2401516"/>
            <a:ext cx="322633" cy="322633"/>
          </a:xfrm>
          <a:prstGeom prst="rect">
            <a:avLst/>
          </a:prstGeom>
        </p:spPr>
      </p:pic>
      <p:sp>
        <p:nvSpPr>
          <p:cNvPr id="36" name="TextBox 35"/>
          <p:cNvSpPr txBox="1"/>
          <p:nvPr userDrawn="1"/>
        </p:nvSpPr>
        <p:spPr>
          <a:xfrm>
            <a:off x="4501128" y="2431018"/>
            <a:ext cx="330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Rectangle 37"/>
          <p:cNvSpPr/>
          <p:nvPr userDrawn="1"/>
        </p:nvSpPr>
        <p:spPr>
          <a:xfrm>
            <a:off x="2933700" y="2429425"/>
            <a:ext cx="3352800" cy="10637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 userDrawn="1"/>
        </p:nvSpPr>
        <p:spPr>
          <a:xfrm>
            <a:off x="2933700" y="2444326"/>
            <a:ext cx="3352800" cy="171358"/>
          </a:xfrm>
          <a:prstGeom prst="rect">
            <a:avLst/>
          </a:prstGeom>
          <a:solidFill>
            <a:srgbClr val="F791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 userDrawn="1"/>
        </p:nvSpPr>
        <p:spPr>
          <a:xfrm>
            <a:off x="3263938" y="2665287"/>
            <a:ext cx="2815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tx1"/>
                </a:solidFill>
              </a:rPr>
              <a:t>Are</a:t>
            </a:r>
            <a:r>
              <a:rPr lang="en-US" sz="1200" baseline="0" dirty="0" smtClean="0">
                <a:solidFill>
                  <a:schemeClr val="tx1"/>
                </a:solidFill>
              </a:rPr>
              <a:t> you sure you want to save this file </a:t>
            </a:r>
          </a:p>
          <a:p>
            <a:pPr marL="0" marR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schemeClr val="tx1"/>
                </a:solidFill>
              </a:rPr>
              <a:t>with </a:t>
            </a:r>
            <a:r>
              <a:rPr lang="en-US" sz="1200" baseline="0" dirty="0" smtClean="0">
                <a:solidFill>
                  <a:srgbClr val="FF0000"/>
                </a:solidFill>
              </a:rPr>
              <a:t>NO</a:t>
            </a:r>
            <a:r>
              <a:rPr lang="en-US" sz="1200" baseline="0" dirty="0" smtClean="0">
                <a:solidFill>
                  <a:schemeClr val="tx1"/>
                </a:solidFill>
              </a:rPr>
              <a:t> protection?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endParaRPr lang="en-US" sz="1200" dirty="0"/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2236" y="2891398"/>
            <a:ext cx="351885" cy="351885"/>
          </a:xfrm>
          <a:prstGeom prst="rect">
            <a:avLst/>
          </a:prstGeom>
        </p:spPr>
      </p:pic>
      <p:sp>
        <p:nvSpPr>
          <p:cNvPr id="43" name="TextBox 42"/>
          <p:cNvSpPr txBox="1"/>
          <p:nvPr userDrawn="1"/>
        </p:nvSpPr>
        <p:spPr>
          <a:xfrm>
            <a:off x="5734865" y="3166882"/>
            <a:ext cx="439544" cy="24622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YES</a:t>
            </a:r>
            <a:endParaRPr lang="en-US" sz="1000" dirty="0"/>
          </a:p>
        </p:txBody>
      </p:sp>
      <p:sp>
        <p:nvSpPr>
          <p:cNvPr id="44" name="TextBox 43"/>
          <p:cNvSpPr txBox="1"/>
          <p:nvPr userDrawn="1"/>
        </p:nvSpPr>
        <p:spPr>
          <a:xfrm>
            <a:off x="5012376" y="3174858"/>
            <a:ext cx="582211" cy="24622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Cancel</a:t>
            </a:r>
            <a:endParaRPr lang="en-US" sz="1000" dirty="0"/>
          </a:p>
        </p:txBody>
      </p:sp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0984" y="2052438"/>
            <a:ext cx="176386" cy="167567"/>
          </a:xfrm>
          <a:prstGeom prst="rect">
            <a:avLst/>
          </a:prstGeom>
        </p:spPr>
      </p:pic>
      <p:sp>
        <p:nvSpPr>
          <p:cNvPr id="48" name="TextBox 47"/>
          <p:cNvSpPr txBox="1"/>
          <p:nvPr userDrawn="1"/>
        </p:nvSpPr>
        <p:spPr>
          <a:xfrm>
            <a:off x="5590736" y="1388638"/>
            <a:ext cx="3385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TextBox 50"/>
          <p:cNvSpPr txBox="1"/>
          <p:nvPr userDrawn="1"/>
        </p:nvSpPr>
        <p:spPr>
          <a:xfrm>
            <a:off x="5985836" y="2432027"/>
            <a:ext cx="3385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5" name="Group 44"/>
          <p:cNvGrpSpPr/>
          <p:nvPr userDrawn="1"/>
        </p:nvGrpSpPr>
        <p:grpSpPr>
          <a:xfrm rot="16200000">
            <a:off x="5722484" y="1577602"/>
            <a:ext cx="45719" cy="189783"/>
            <a:chOff x="5774227" y="1554291"/>
            <a:chExt cx="45720" cy="189783"/>
          </a:xfrm>
        </p:grpSpPr>
        <p:sp>
          <p:nvSpPr>
            <p:cNvPr id="47" name="Rectangle 46"/>
            <p:cNvSpPr/>
            <p:nvPr userDrawn="1"/>
          </p:nvSpPr>
          <p:spPr>
            <a:xfrm>
              <a:off x="5774228" y="1554291"/>
              <a:ext cx="45719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 userDrawn="1"/>
          </p:nvSpPr>
          <p:spPr>
            <a:xfrm>
              <a:off x="5774228" y="1625420"/>
              <a:ext cx="45719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 userDrawn="1"/>
          </p:nvSpPr>
          <p:spPr>
            <a:xfrm>
              <a:off x="5774227" y="1698355"/>
              <a:ext cx="45719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714511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2441597" y="895350"/>
            <a:ext cx="2930068" cy="3124200"/>
            <a:chOff x="3343393" y="971550"/>
            <a:chExt cx="2281634" cy="3124200"/>
          </a:xfrm>
        </p:grpSpPr>
        <p:sp>
          <p:nvSpPr>
            <p:cNvPr id="4" name="Rectangle 3"/>
            <p:cNvSpPr/>
            <p:nvPr/>
          </p:nvSpPr>
          <p:spPr>
            <a:xfrm>
              <a:off x="3581400" y="971550"/>
              <a:ext cx="2043627" cy="3124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66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650106" y="1704359"/>
              <a:ext cx="1912236" cy="187623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3393" y="1688417"/>
              <a:ext cx="88760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u="sng" dirty="0" smtClean="0">
                  <a:solidFill>
                    <a:schemeClr val="bg2">
                      <a:lumMod val="50000"/>
                    </a:schemeClr>
                  </a:solidFill>
                  <a:latin typeface="+mn-lt"/>
                </a:rPr>
                <a:t>  Policy- Details</a:t>
              </a:r>
              <a:endParaRPr lang="en-US" sz="800" b="1" u="sng" dirty="0">
                <a:solidFill>
                  <a:schemeClr val="bg2">
                    <a:lumMod val="50000"/>
                  </a:schemeClr>
                </a:solidFill>
                <a:latin typeface="+mn-lt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8554" y="979498"/>
              <a:ext cx="148233" cy="200000"/>
            </a:xfrm>
            <a:prstGeom prst="rect">
              <a:avLst/>
            </a:prstGeom>
          </p:spPr>
        </p:pic>
      </p:grpSp>
      <p:sp>
        <p:nvSpPr>
          <p:cNvPr id="9" name="Rectangle 8"/>
          <p:cNvSpPr/>
          <p:nvPr userDrawn="1"/>
        </p:nvSpPr>
        <p:spPr>
          <a:xfrm>
            <a:off x="3599471" y="1663655"/>
            <a:ext cx="1081191" cy="127113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800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l"/>
            <a:r>
              <a:rPr lang="en-US" sz="800" b="1" dirty="0" smtClean="0">
                <a:solidFill>
                  <a:schemeClr val="tx1"/>
                </a:solidFill>
              </a:rPr>
              <a:t>P10</a:t>
            </a:r>
          </a:p>
          <a:p>
            <a:pPr algn="l"/>
            <a:endParaRPr 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2912629" y="1835866"/>
            <a:ext cx="965760" cy="13241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Copy</a:t>
            </a:r>
          </a:p>
          <a:p>
            <a:pPr algn="l" rtl="0"/>
            <a:r>
              <a:rPr lang="en-US" sz="800" dirty="0" smtClean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Send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  Save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  Change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  </a:t>
            </a:r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Share</a:t>
            </a:r>
          </a:p>
          <a:p>
            <a:pPr algn="l" rtl="0"/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  Mail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algn="l" rtl="0"/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en-US" sz="8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9623" y="1650085"/>
            <a:ext cx="158177" cy="15817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4217723" y="1826922"/>
            <a:ext cx="992941" cy="133307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n-US" sz="800" dirty="0" smtClean="0">
              <a:solidFill>
                <a:schemeClr val="bg2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algn="l" rtl="0"/>
            <a:endParaRPr lang="he-IL" sz="800" dirty="0" smtClean="0">
              <a:solidFill>
                <a:schemeClr val="bg2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algn="l" rtl="0"/>
            <a:endParaRPr lang="he-IL" sz="800" dirty="0">
              <a:solidFill>
                <a:schemeClr val="bg2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  ALL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  Groups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  Users</a:t>
            </a:r>
            <a:endParaRPr lang="en-US" sz="800" dirty="0">
              <a:solidFill>
                <a:schemeClr val="bg2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algn="l" rtl="0"/>
            <a:endParaRPr lang="en-US" sz="800" dirty="0" smtClean="0">
              <a:solidFill>
                <a:schemeClr val="bg2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  A Manager</a:t>
            </a:r>
          </a:p>
          <a:p>
            <a:pPr algn="l" rtl="0"/>
            <a: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B </a:t>
            </a: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Yossi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  CTO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  </a:t>
            </a:r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Cleaner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  D Engineer A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  E Tea maker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.z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3851631" y="1854264"/>
            <a:ext cx="0" cy="9732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5169858" y="2460992"/>
            <a:ext cx="0" cy="9732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>
            <a:off x="4131088" y="1794812"/>
            <a:ext cx="354585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b="1" u="sng" dirty="0" smtClean="0">
                <a:solidFill>
                  <a:schemeClr val="accent2"/>
                </a:solidFill>
              </a:rPr>
              <a:t>  Roles</a:t>
            </a:r>
            <a:endParaRPr lang="en-US" sz="400" b="1" u="sng" dirty="0">
              <a:solidFill>
                <a:srgbClr val="FFC000"/>
              </a:solidFill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225589" y="2305050"/>
            <a:ext cx="967908" cy="0"/>
          </a:xfrm>
          <a:prstGeom prst="line">
            <a:avLst/>
          </a:prstGeom>
          <a:ln>
            <a:solidFill>
              <a:srgbClr val="F791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owchart: Merge 18"/>
          <p:cNvSpPr/>
          <p:nvPr userDrawn="1"/>
        </p:nvSpPr>
        <p:spPr>
          <a:xfrm rot="10800000" flipV="1">
            <a:off x="4559310" y="1707174"/>
            <a:ext cx="97977" cy="48140"/>
          </a:xfrm>
          <a:prstGeom prst="flowChartMerg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2759710" y="1204913"/>
            <a:ext cx="2531454" cy="2286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 userDrawn="1"/>
        </p:nvSpPr>
        <p:spPr>
          <a:xfrm>
            <a:off x="2698750" y="1049476"/>
            <a:ext cx="7473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Classification</a:t>
            </a:r>
            <a:endParaRPr lang="en-US" sz="800" b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2821975" y="1254773"/>
            <a:ext cx="68592" cy="68592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3183002" y="1254773"/>
            <a:ext cx="68592" cy="68592"/>
          </a:xfrm>
          <a:prstGeom prst="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 userDrawn="1"/>
        </p:nvSpPr>
        <p:spPr>
          <a:xfrm>
            <a:off x="3539393" y="1254773"/>
            <a:ext cx="68592" cy="68592"/>
          </a:xfrm>
          <a:prstGeom prst="rect">
            <a:avLst/>
          </a:prstGeom>
          <a:solidFill>
            <a:srgbClr val="FFC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3890020" y="1254773"/>
            <a:ext cx="68592" cy="68592"/>
          </a:xfrm>
          <a:prstGeom prst="rect">
            <a:avLst/>
          </a:prstGeom>
          <a:solidFill>
            <a:srgbClr val="FFFF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 userDrawn="1"/>
        </p:nvSpPr>
        <p:spPr>
          <a:xfrm>
            <a:off x="4253817" y="1254773"/>
            <a:ext cx="68592" cy="68592"/>
          </a:xfrm>
          <a:prstGeom prst="rect">
            <a:avLst/>
          </a:prstGeom>
          <a:solidFill>
            <a:srgbClr val="92D05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 userDrawn="1"/>
        </p:nvSpPr>
        <p:spPr>
          <a:xfrm>
            <a:off x="3123765" y="1206045"/>
            <a:ext cx="357870" cy="22270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 userDrawn="1"/>
        </p:nvSpPr>
        <p:spPr>
          <a:xfrm>
            <a:off x="4572410" y="1208426"/>
            <a:ext cx="357870" cy="22270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 userDrawn="1"/>
        </p:nvSpPr>
        <p:spPr>
          <a:xfrm>
            <a:off x="3838931" y="1207753"/>
            <a:ext cx="357870" cy="22270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 userDrawn="1"/>
        </p:nvSpPr>
        <p:spPr>
          <a:xfrm>
            <a:off x="4630177" y="1254773"/>
            <a:ext cx="68592" cy="68592"/>
          </a:xfrm>
          <a:prstGeom prst="rect">
            <a:avLst/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 userDrawn="1"/>
        </p:nvSpPr>
        <p:spPr>
          <a:xfrm>
            <a:off x="4990310" y="1254773"/>
            <a:ext cx="68592" cy="6859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 userDrawn="1"/>
        </p:nvSpPr>
        <p:spPr>
          <a:xfrm>
            <a:off x="3545045" y="1120193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Wingdings" panose="05000000000000000000" pitchFamily="2" charset="2"/>
              </a:rPr>
              <a:t></a:t>
            </a:r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2759710" y="1439743"/>
            <a:ext cx="2531454" cy="106284"/>
          </a:xfrm>
          <a:prstGeom prst="rect">
            <a:avLst/>
          </a:prstGeom>
          <a:solidFill>
            <a:schemeClr val="accent4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 userDrawn="1"/>
        </p:nvSpPr>
        <p:spPr>
          <a:xfrm>
            <a:off x="2684406" y="1296762"/>
            <a:ext cx="760732" cy="1692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Top Secret</a:t>
            </a:r>
            <a:endParaRPr lang="en-US" sz="5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36" name="TextBox 35"/>
          <p:cNvSpPr txBox="1"/>
          <p:nvPr userDrawn="1"/>
        </p:nvSpPr>
        <p:spPr>
          <a:xfrm>
            <a:off x="3044396" y="1296761"/>
            <a:ext cx="873554" cy="1692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Top Guarded</a:t>
            </a:r>
            <a:endParaRPr lang="en-US" sz="5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37" name="TextBox 36"/>
          <p:cNvSpPr txBox="1"/>
          <p:nvPr userDrawn="1"/>
        </p:nvSpPr>
        <p:spPr>
          <a:xfrm>
            <a:off x="3426280" y="1296151"/>
            <a:ext cx="799309" cy="1692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Guarded</a:t>
            </a:r>
            <a:endParaRPr lang="en-US" sz="5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38" name="Rectangle 37"/>
          <p:cNvSpPr/>
          <p:nvPr userDrawn="1"/>
        </p:nvSpPr>
        <p:spPr>
          <a:xfrm>
            <a:off x="3777633" y="1288531"/>
            <a:ext cx="1012168" cy="1692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 rtl="0"/>
            <a:r>
              <a:rPr lang="en-US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Classified A</a:t>
            </a:r>
            <a:endParaRPr lang="en-US" sz="5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39" name="Rectangle 38"/>
          <p:cNvSpPr/>
          <p:nvPr userDrawn="1"/>
        </p:nvSpPr>
        <p:spPr>
          <a:xfrm>
            <a:off x="4149045" y="1288563"/>
            <a:ext cx="1007970" cy="1692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 rtl="0"/>
            <a:r>
              <a:rPr lang="en-US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Classified B</a:t>
            </a:r>
            <a:endParaRPr lang="en-US" sz="5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40" name="Rectangle 39"/>
          <p:cNvSpPr/>
          <p:nvPr userDrawn="1"/>
        </p:nvSpPr>
        <p:spPr>
          <a:xfrm>
            <a:off x="4161185" y="1287337"/>
            <a:ext cx="779173" cy="1692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General</a:t>
            </a:r>
            <a:endParaRPr lang="en-US" sz="5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4449591" y="1287261"/>
            <a:ext cx="779173" cy="1692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NONE</a:t>
            </a:r>
            <a:endParaRPr lang="en-US" sz="5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42" name="TextBox 41"/>
          <p:cNvSpPr txBox="1"/>
          <p:nvPr userDrawn="1"/>
        </p:nvSpPr>
        <p:spPr>
          <a:xfrm>
            <a:off x="2819400" y="1797703"/>
            <a:ext cx="404278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b="1" u="sng" dirty="0" smtClean="0">
                <a:solidFill>
                  <a:schemeClr val="accent2"/>
                </a:solidFill>
              </a:rPr>
              <a:t>  Actions</a:t>
            </a:r>
            <a:endParaRPr lang="en-US" sz="400" b="1" u="sng" dirty="0">
              <a:solidFill>
                <a:schemeClr val="accent2"/>
              </a:solidFill>
            </a:endParaRPr>
          </a:p>
        </p:txBody>
      </p:sp>
      <p:sp>
        <p:nvSpPr>
          <p:cNvPr id="43" name="Rectangle 42"/>
          <p:cNvSpPr/>
          <p:nvPr userDrawn="1"/>
        </p:nvSpPr>
        <p:spPr>
          <a:xfrm>
            <a:off x="2908692" y="3196152"/>
            <a:ext cx="2320072" cy="27120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 userDrawn="1"/>
        </p:nvSpPr>
        <p:spPr>
          <a:xfrm>
            <a:off x="2773067" y="3156213"/>
            <a:ext cx="74732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b="1" u="sng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Conditions-</a:t>
            </a:r>
            <a:r>
              <a:rPr lang="en-US" sz="500" b="1" u="sng" baseline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500" b="1" u="sng" baseline="0" dirty="0" smtClean="0">
                <a:solidFill>
                  <a:srgbClr val="FFC000"/>
                </a:solidFill>
              </a:rPr>
              <a:t>ALL</a:t>
            </a:r>
            <a:endParaRPr lang="en-US" sz="500" b="1" u="sng" dirty="0">
              <a:solidFill>
                <a:srgbClr val="FFC000"/>
              </a:solidFill>
            </a:endParaRPr>
          </a:p>
        </p:txBody>
      </p:sp>
      <p:sp>
        <p:nvSpPr>
          <p:cNvPr id="45" name="Flowchart: Merge 44"/>
          <p:cNvSpPr/>
          <p:nvPr userDrawn="1"/>
        </p:nvSpPr>
        <p:spPr>
          <a:xfrm rot="10800000">
            <a:off x="5095520" y="3233365"/>
            <a:ext cx="97977" cy="48140"/>
          </a:xfrm>
          <a:prstGeom prst="flowChartMerg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 userDrawn="1"/>
        </p:nvSpPr>
        <p:spPr>
          <a:xfrm>
            <a:off x="3714828" y="3835383"/>
            <a:ext cx="72327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Protect &amp; Save</a:t>
            </a:r>
            <a:endParaRPr lang="en-US" sz="600" dirty="0"/>
          </a:p>
        </p:txBody>
      </p:sp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1554" y="3543815"/>
            <a:ext cx="322633" cy="32263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3924316" y="2362163"/>
            <a:ext cx="231735" cy="23173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1002" y="1646946"/>
            <a:ext cx="176386" cy="167567"/>
          </a:xfrm>
          <a:prstGeom prst="rect">
            <a:avLst/>
          </a:prstGeom>
        </p:spPr>
      </p:pic>
      <p:sp>
        <p:nvSpPr>
          <p:cNvPr id="69" name="TextBox 68"/>
          <p:cNvSpPr txBox="1"/>
          <p:nvPr userDrawn="1"/>
        </p:nvSpPr>
        <p:spPr>
          <a:xfrm>
            <a:off x="3723671" y="851367"/>
            <a:ext cx="5790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latin typeface="+mj-lt"/>
              </a:rPr>
              <a:t>File name</a:t>
            </a:r>
            <a:endParaRPr lang="en-US" sz="800" b="1" dirty="0">
              <a:latin typeface="+mj-lt"/>
            </a:endParaRPr>
          </a:p>
        </p:txBody>
      </p:sp>
      <p:cxnSp>
        <p:nvCxnSpPr>
          <p:cNvPr id="70" name="Straight Connector 69"/>
          <p:cNvCxnSpPr/>
          <p:nvPr userDrawn="1"/>
        </p:nvCxnSpPr>
        <p:spPr>
          <a:xfrm>
            <a:off x="3089155" y="1026578"/>
            <a:ext cx="226543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 userDrawn="1"/>
        </p:nvSpPr>
        <p:spPr>
          <a:xfrm>
            <a:off x="5095520" y="880958"/>
            <a:ext cx="3385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3" name="Picture 7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3817" y="1984002"/>
            <a:ext cx="54564" cy="56324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3817" y="2100112"/>
            <a:ext cx="57833" cy="59194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6021" y="2220818"/>
            <a:ext cx="57833" cy="59194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9889" y="2023533"/>
            <a:ext cx="109738" cy="95106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6792" y="2270958"/>
            <a:ext cx="109738" cy="95106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6792" y="2398354"/>
            <a:ext cx="109738" cy="95106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6387" y="2516409"/>
            <a:ext cx="98009" cy="103774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6387" y="2636219"/>
            <a:ext cx="98009" cy="103774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9889" y="2139180"/>
            <a:ext cx="98009" cy="103774"/>
          </a:xfrm>
          <a:prstGeom prst="rect">
            <a:avLst/>
          </a:prstGeom>
        </p:spPr>
      </p:pic>
      <p:grpSp>
        <p:nvGrpSpPr>
          <p:cNvPr id="59" name="Group 58"/>
          <p:cNvGrpSpPr/>
          <p:nvPr userDrawn="1"/>
        </p:nvGrpSpPr>
        <p:grpSpPr>
          <a:xfrm rot="16200000">
            <a:off x="5173413" y="1066691"/>
            <a:ext cx="45719" cy="189783"/>
            <a:chOff x="5774227" y="1554291"/>
            <a:chExt cx="45720" cy="189783"/>
          </a:xfrm>
        </p:grpSpPr>
        <p:sp>
          <p:nvSpPr>
            <p:cNvPr id="60" name="Rectangle 59"/>
            <p:cNvSpPr/>
            <p:nvPr userDrawn="1"/>
          </p:nvSpPr>
          <p:spPr>
            <a:xfrm>
              <a:off x="5774228" y="1554291"/>
              <a:ext cx="45719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 userDrawn="1"/>
          </p:nvSpPr>
          <p:spPr>
            <a:xfrm>
              <a:off x="5774228" y="1625420"/>
              <a:ext cx="45719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 userDrawn="1"/>
          </p:nvSpPr>
          <p:spPr>
            <a:xfrm>
              <a:off x="5774227" y="1698355"/>
              <a:ext cx="45719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 userDrawn="1"/>
        </p:nvGrpSpPr>
        <p:grpSpPr>
          <a:xfrm>
            <a:off x="4348079" y="2282897"/>
            <a:ext cx="701380" cy="184666"/>
            <a:chOff x="4600266" y="2727083"/>
            <a:chExt cx="701380" cy="184666"/>
          </a:xfrm>
        </p:grpSpPr>
        <p:sp>
          <p:nvSpPr>
            <p:cNvPr id="64" name="Rectangle 63"/>
            <p:cNvSpPr/>
            <p:nvPr userDrawn="1"/>
          </p:nvSpPr>
          <p:spPr>
            <a:xfrm>
              <a:off x="4600266" y="2776845"/>
              <a:ext cx="567507" cy="10223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 userDrawn="1"/>
          </p:nvSpPr>
          <p:spPr>
            <a:xfrm>
              <a:off x="4649347" y="2727083"/>
              <a:ext cx="42992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i="1" dirty="0" smtClean="0">
                  <a:solidFill>
                    <a:schemeClr val="bg1">
                      <a:lumMod val="65000"/>
                    </a:schemeClr>
                  </a:solidFill>
                </a:rPr>
                <a:t>Search</a:t>
              </a:r>
              <a:endParaRPr lang="en-US" sz="600" i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66" name="Picture 65"/>
            <p:cNvPicPr>
              <a:picLocks noChangeAspect="1"/>
            </p:cNvPicPr>
            <p:nvPr userDrawn="1"/>
          </p:nvPicPr>
          <p:blipFill>
            <a:blip r:embed="rId1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4030" y="2784154"/>
              <a:ext cx="87616" cy="87616"/>
            </a:xfrm>
            <a:prstGeom prst="rect">
              <a:avLst/>
            </a:prstGeom>
          </p:spPr>
        </p:pic>
      </p:grpSp>
      <p:grpSp>
        <p:nvGrpSpPr>
          <p:cNvPr id="67" name="Group 66"/>
          <p:cNvGrpSpPr/>
          <p:nvPr userDrawn="1"/>
        </p:nvGrpSpPr>
        <p:grpSpPr>
          <a:xfrm>
            <a:off x="4241358" y="2448376"/>
            <a:ext cx="116187" cy="727586"/>
            <a:chOff x="4241358" y="2448376"/>
            <a:chExt cx="116187" cy="727586"/>
          </a:xfrm>
        </p:grpSpPr>
        <p:grpSp>
          <p:nvGrpSpPr>
            <p:cNvPr id="68" name="Group 67"/>
            <p:cNvGrpSpPr/>
            <p:nvPr userDrawn="1"/>
          </p:nvGrpSpPr>
          <p:grpSpPr>
            <a:xfrm>
              <a:off x="4247807" y="2448376"/>
              <a:ext cx="109738" cy="727586"/>
              <a:chOff x="7177346" y="2237133"/>
              <a:chExt cx="109738" cy="727586"/>
            </a:xfrm>
          </p:grpSpPr>
          <p:pic>
            <p:nvPicPr>
              <p:cNvPr id="79" name="Picture 78"/>
              <p:cNvPicPr>
                <a:picLocks noChangeAspect="1"/>
              </p:cNvPicPr>
              <p:nvPr userDrawn="1"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77346" y="2237133"/>
                <a:ext cx="109738" cy="95106"/>
              </a:xfrm>
              <a:prstGeom prst="rect">
                <a:avLst/>
              </a:prstGeom>
            </p:spPr>
          </p:pic>
          <p:pic>
            <p:nvPicPr>
              <p:cNvPr id="85" name="Picture 84"/>
              <p:cNvPicPr>
                <a:picLocks noChangeAspect="1"/>
              </p:cNvPicPr>
              <p:nvPr userDrawn="1"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77346" y="2363629"/>
                <a:ext cx="109738" cy="95106"/>
              </a:xfrm>
              <a:prstGeom prst="rect">
                <a:avLst/>
              </a:prstGeom>
            </p:spPr>
          </p:pic>
          <p:pic>
            <p:nvPicPr>
              <p:cNvPr id="86" name="Picture 85"/>
              <p:cNvPicPr>
                <a:picLocks noChangeAspect="1"/>
              </p:cNvPicPr>
              <p:nvPr userDrawn="1"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77346" y="2490125"/>
                <a:ext cx="109738" cy="95106"/>
              </a:xfrm>
              <a:prstGeom prst="rect">
                <a:avLst/>
              </a:prstGeom>
            </p:spPr>
          </p:pic>
          <p:pic>
            <p:nvPicPr>
              <p:cNvPr id="87" name="Picture 86"/>
              <p:cNvPicPr>
                <a:picLocks noChangeAspect="1"/>
              </p:cNvPicPr>
              <p:nvPr userDrawn="1"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77346" y="2743117"/>
                <a:ext cx="109738" cy="95106"/>
              </a:xfrm>
              <a:prstGeom prst="rect">
                <a:avLst/>
              </a:prstGeom>
            </p:spPr>
          </p:pic>
          <p:pic>
            <p:nvPicPr>
              <p:cNvPr id="88" name="Picture 87"/>
              <p:cNvPicPr>
                <a:picLocks noChangeAspect="1"/>
              </p:cNvPicPr>
              <p:nvPr userDrawn="1"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77346" y="2869613"/>
                <a:ext cx="109738" cy="95106"/>
              </a:xfrm>
              <a:prstGeom prst="rect">
                <a:avLst/>
              </a:prstGeom>
            </p:spPr>
          </p:pic>
        </p:grpSp>
        <p:pic>
          <p:nvPicPr>
            <p:cNvPr id="72" name="Picture 71"/>
            <p:cNvPicPr>
              <a:picLocks noChangeAspect="1"/>
            </p:cNvPicPr>
            <p:nvPr userDrawn="1"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1358" y="2825814"/>
              <a:ext cx="98009" cy="103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64682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2459281" y="896354"/>
            <a:ext cx="2930068" cy="3124200"/>
            <a:chOff x="3343393" y="971550"/>
            <a:chExt cx="2281634" cy="3124200"/>
          </a:xfrm>
        </p:grpSpPr>
        <p:sp>
          <p:nvSpPr>
            <p:cNvPr id="4" name="Rectangle 3"/>
            <p:cNvSpPr/>
            <p:nvPr/>
          </p:nvSpPr>
          <p:spPr>
            <a:xfrm>
              <a:off x="3581400" y="971550"/>
              <a:ext cx="2043627" cy="3124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66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650106" y="1704359"/>
              <a:ext cx="1912236" cy="187623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3393" y="1688417"/>
              <a:ext cx="88760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u="sng" dirty="0" smtClean="0">
                  <a:solidFill>
                    <a:schemeClr val="bg2">
                      <a:lumMod val="50000"/>
                    </a:schemeClr>
                  </a:solidFill>
                  <a:latin typeface="+mn-lt"/>
                </a:rPr>
                <a:t>  Policy- Details</a:t>
              </a:r>
              <a:endParaRPr lang="en-US" sz="800" b="1" u="sng" dirty="0">
                <a:solidFill>
                  <a:schemeClr val="bg2">
                    <a:lumMod val="50000"/>
                  </a:schemeClr>
                </a:solidFill>
                <a:latin typeface="+mn-lt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8554" y="979498"/>
              <a:ext cx="148233" cy="200000"/>
            </a:xfrm>
            <a:prstGeom prst="rect">
              <a:avLst/>
            </a:prstGeom>
          </p:spPr>
        </p:pic>
      </p:grpSp>
      <p:sp>
        <p:nvSpPr>
          <p:cNvPr id="9" name="Rectangle 8"/>
          <p:cNvSpPr/>
          <p:nvPr userDrawn="1"/>
        </p:nvSpPr>
        <p:spPr>
          <a:xfrm>
            <a:off x="3592580" y="1656149"/>
            <a:ext cx="1081191" cy="127113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800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l"/>
            <a:r>
              <a:rPr lang="en-US" sz="800" b="1" dirty="0" smtClean="0">
                <a:solidFill>
                  <a:schemeClr val="tx1"/>
                </a:solidFill>
              </a:rPr>
              <a:t>P10</a:t>
            </a:r>
          </a:p>
          <a:p>
            <a:pPr algn="l"/>
            <a:endParaRPr 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2912629" y="1835866"/>
            <a:ext cx="965760" cy="13241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lang="en-US" sz="800" dirty="0" smtClean="0">
                <a:solidFill>
                  <a:srgbClr val="FFC000"/>
                </a:solidFill>
              </a:rPr>
              <a:t>Copy</a:t>
            </a:r>
          </a:p>
          <a:p>
            <a:pPr algn="l" rtl="0"/>
            <a:r>
              <a:rPr lang="en-US" sz="800" dirty="0" smtClean="0">
                <a:solidFill>
                  <a:schemeClr val="bg1">
                    <a:lumMod val="85000"/>
                  </a:schemeClr>
                </a:solidFill>
              </a:rPr>
              <a:t>  Send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  Save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  Change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  </a:t>
            </a:r>
            <a:r>
              <a:rPr lang="en-US" sz="800" dirty="0" smtClean="0">
                <a:solidFill>
                  <a:schemeClr val="bg1">
                    <a:lumMod val="85000"/>
                  </a:schemeClr>
                </a:solidFill>
              </a:rPr>
              <a:t>Share</a:t>
            </a:r>
          </a:p>
          <a:p>
            <a:pPr algn="l" rtl="0"/>
            <a:r>
              <a:rPr lang="en-US" sz="800" dirty="0" smtClean="0">
                <a:solidFill>
                  <a:schemeClr val="bg1">
                    <a:lumMod val="85000"/>
                  </a:schemeClr>
                </a:solidFill>
              </a:rPr>
              <a:t>  Mail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algn="l" rtl="0"/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en-US" sz="8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5421" y="1650085"/>
            <a:ext cx="158177" cy="158177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>
            <a:off x="3851631" y="1854264"/>
            <a:ext cx="0" cy="9732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owchart: Merge 18"/>
          <p:cNvSpPr/>
          <p:nvPr userDrawn="1"/>
        </p:nvSpPr>
        <p:spPr>
          <a:xfrm rot="10800000" flipV="1">
            <a:off x="4559310" y="1707174"/>
            <a:ext cx="97977" cy="48140"/>
          </a:xfrm>
          <a:prstGeom prst="flowChartMerg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2759710" y="1204913"/>
            <a:ext cx="2531454" cy="2286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 userDrawn="1"/>
        </p:nvSpPr>
        <p:spPr>
          <a:xfrm>
            <a:off x="2698750" y="1049476"/>
            <a:ext cx="7473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Classification</a:t>
            </a:r>
            <a:endParaRPr lang="en-US" sz="800" b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2821975" y="1254773"/>
            <a:ext cx="68592" cy="68592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3183002" y="1254773"/>
            <a:ext cx="68592" cy="68592"/>
          </a:xfrm>
          <a:prstGeom prst="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 userDrawn="1"/>
        </p:nvSpPr>
        <p:spPr>
          <a:xfrm>
            <a:off x="3539393" y="1254773"/>
            <a:ext cx="68592" cy="68592"/>
          </a:xfrm>
          <a:prstGeom prst="rect">
            <a:avLst/>
          </a:prstGeom>
          <a:solidFill>
            <a:srgbClr val="FFC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3890020" y="1254773"/>
            <a:ext cx="68592" cy="68592"/>
          </a:xfrm>
          <a:prstGeom prst="rect">
            <a:avLst/>
          </a:prstGeom>
          <a:solidFill>
            <a:srgbClr val="FFFF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 userDrawn="1"/>
        </p:nvSpPr>
        <p:spPr>
          <a:xfrm>
            <a:off x="4253817" y="1254773"/>
            <a:ext cx="68592" cy="68592"/>
          </a:xfrm>
          <a:prstGeom prst="rect">
            <a:avLst/>
          </a:prstGeom>
          <a:solidFill>
            <a:srgbClr val="92D05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 userDrawn="1"/>
        </p:nvSpPr>
        <p:spPr>
          <a:xfrm>
            <a:off x="3123765" y="1206045"/>
            <a:ext cx="357870" cy="22270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 userDrawn="1"/>
        </p:nvSpPr>
        <p:spPr>
          <a:xfrm>
            <a:off x="4572410" y="1208426"/>
            <a:ext cx="357870" cy="22270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 userDrawn="1"/>
        </p:nvSpPr>
        <p:spPr>
          <a:xfrm>
            <a:off x="3838931" y="1207753"/>
            <a:ext cx="357870" cy="22270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 userDrawn="1"/>
        </p:nvSpPr>
        <p:spPr>
          <a:xfrm>
            <a:off x="4630177" y="1254773"/>
            <a:ext cx="68592" cy="68592"/>
          </a:xfrm>
          <a:prstGeom prst="rect">
            <a:avLst/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 userDrawn="1"/>
        </p:nvSpPr>
        <p:spPr>
          <a:xfrm>
            <a:off x="4990310" y="1254773"/>
            <a:ext cx="68592" cy="6859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 userDrawn="1"/>
        </p:nvSpPr>
        <p:spPr>
          <a:xfrm>
            <a:off x="3545045" y="1120193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Wingdings" panose="05000000000000000000" pitchFamily="2" charset="2"/>
              </a:rPr>
              <a:t></a:t>
            </a:r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2759710" y="1439743"/>
            <a:ext cx="2531454" cy="106284"/>
          </a:xfrm>
          <a:prstGeom prst="rect">
            <a:avLst/>
          </a:prstGeom>
          <a:solidFill>
            <a:schemeClr val="accent4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 userDrawn="1"/>
        </p:nvSpPr>
        <p:spPr>
          <a:xfrm>
            <a:off x="2684406" y="1296762"/>
            <a:ext cx="760732" cy="1692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Top Secret</a:t>
            </a:r>
            <a:endParaRPr lang="en-US" sz="5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36" name="TextBox 35"/>
          <p:cNvSpPr txBox="1"/>
          <p:nvPr userDrawn="1"/>
        </p:nvSpPr>
        <p:spPr>
          <a:xfrm>
            <a:off x="3044396" y="1296761"/>
            <a:ext cx="873554" cy="1692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Top Guarded</a:t>
            </a:r>
            <a:endParaRPr lang="en-US" sz="5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37" name="TextBox 36"/>
          <p:cNvSpPr txBox="1"/>
          <p:nvPr userDrawn="1"/>
        </p:nvSpPr>
        <p:spPr>
          <a:xfrm>
            <a:off x="3426280" y="1296151"/>
            <a:ext cx="799309" cy="1692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Guarded</a:t>
            </a:r>
            <a:endParaRPr lang="en-US" sz="5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38" name="Rectangle 37"/>
          <p:cNvSpPr/>
          <p:nvPr userDrawn="1"/>
        </p:nvSpPr>
        <p:spPr>
          <a:xfrm>
            <a:off x="3777633" y="1288531"/>
            <a:ext cx="1012168" cy="1692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 rtl="0"/>
            <a:r>
              <a:rPr lang="en-US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Classified A</a:t>
            </a:r>
            <a:endParaRPr lang="en-US" sz="5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39" name="Rectangle 38"/>
          <p:cNvSpPr/>
          <p:nvPr userDrawn="1"/>
        </p:nvSpPr>
        <p:spPr>
          <a:xfrm>
            <a:off x="4149045" y="1288563"/>
            <a:ext cx="1007970" cy="1692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 rtl="0"/>
            <a:r>
              <a:rPr lang="en-US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Classified B</a:t>
            </a:r>
            <a:endParaRPr lang="en-US" sz="5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40" name="Rectangle 39"/>
          <p:cNvSpPr/>
          <p:nvPr userDrawn="1"/>
        </p:nvSpPr>
        <p:spPr>
          <a:xfrm>
            <a:off x="4161185" y="1287337"/>
            <a:ext cx="779173" cy="1692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General</a:t>
            </a:r>
            <a:endParaRPr lang="en-US" sz="5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4449591" y="1287261"/>
            <a:ext cx="779173" cy="1692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NONE</a:t>
            </a:r>
            <a:endParaRPr lang="en-US" sz="5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42" name="TextBox 41"/>
          <p:cNvSpPr txBox="1"/>
          <p:nvPr userDrawn="1"/>
        </p:nvSpPr>
        <p:spPr>
          <a:xfrm>
            <a:off x="2819400" y="1797703"/>
            <a:ext cx="404278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b="1" u="sng" dirty="0" smtClean="0">
                <a:solidFill>
                  <a:schemeClr val="accent2"/>
                </a:solidFill>
              </a:rPr>
              <a:t>  Actions</a:t>
            </a:r>
            <a:endParaRPr lang="en-US" sz="400" b="1" u="sng" dirty="0">
              <a:solidFill>
                <a:schemeClr val="accent2"/>
              </a:solidFill>
            </a:endParaRPr>
          </a:p>
        </p:txBody>
      </p:sp>
      <p:sp>
        <p:nvSpPr>
          <p:cNvPr id="44" name="TextBox 43"/>
          <p:cNvSpPr txBox="1"/>
          <p:nvPr userDrawn="1"/>
        </p:nvSpPr>
        <p:spPr>
          <a:xfrm>
            <a:off x="2818787" y="3156213"/>
            <a:ext cx="74732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b="1" u="sng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Conditions-</a:t>
            </a:r>
            <a:r>
              <a:rPr lang="en-US" sz="500" b="1" u="sng" baseline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500" b="1" u="sng" baseline="0" dirty="0" smtClean="0">
                <a:solidFill>
                  <a:srgbClr val="FFC000"/>
                </a:solidFill>
              </a:rPr>
              <a:t>Copy</a:t>
            </a:r>
            <a:endParaRPr lang="en-US" sz="500" b="1" u="sng" dirty="0">
              <a:solidFill>
                <a:srgbClr val="FFC000"/>
              </a:solidFill>
            </a:endParaRPr>
          </a:p>
        </p:txBody>
      </p:sp>
      <p:sp>
        <p:nvSpPr>
          <p:cNvPr id="48" name="TextBox 47"/>
          <p:cNvSpPr txBox="1"/>
          <p:nvPr userDrawn="1"/>
        </p:nvSpPr>
        <p:spPr>
          <a:xfrm>
            <a:off x="3714828" y="3835383"/>
            <a:ext cx="72327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Protect &amp; Save</a:t>
            </a:r>
            <a:endParaRPr lang="en-US" sz="600" dirty="0"/>
          </a:p>
        </p:txBody>
      </p:sp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1554" y="3543815"/>
            <a:ext cx="322633" cy="32263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6595" y="1646946"/>
            <a:ext cx="176386" cy="167567"/>
          </a:xfrm>
          <a:prstGeom prst="rect">
            <a:avLst/>
          </a:prstGeom>
        </p:spPr>
      </p:pic>
      <p:sp>
        <p:nvSpPr>
          <p:cNvPr id="69" name="TextBox 68"/>
          <p:cNvSpPr txBox="1"/>
          <p:nvPr userDrawn="1"/>
        </p:nvSpPr>
        <p:spPr>
          <a:xfrm>
            <a:off x="3723671" y="851367"/>
            <a:ext cx="5790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latin typeface="+mj-lt"/>
              </a:rPr>
              <a:t>File name</a:t>
            </a:r>
            <a:endParaRPr lang="en-US" sz="800" b="1" dirty="0">
              <a:latin typeface="+mj-lt"/>
            </a:endParaRPr>
          </a:p>
        </p:txBody>
      </p:sp>
      <p:cxnSp>
        <p:nvCxnSpPr>
          <p:cNvPr id="70" name="Straight Connector 69"/>
          <p:cNvCxnSpPr/>
          <p:nvPr userDrawn="1"/>
        </p:nvCxnSpPr>
        <p:spPr>
          <a:xfrm>
            <a:off x="3089155" y="1026578"/>
            <a:ext cx="226543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 userDrawn="1"/>
        </p:nvSpPr>
        <p:spPr>
          <a:xfrm>
            <a:off x="5095520" y="880958"/>
            <a:ext cx="3385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2865769" y="3270927"/>
            <a:ext cx="18437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Only on desktop –</a:t>
            </a:r>
            <a:r>
              <a:rPr lang="en-US" sz="700" baseline="0" dirty="0" smtClean="0"/>
              <a:t> no change of file name</a:t>
            </a:r>
            <a:endParaRPr lang="en-US" sz="700" dirty="0"/>
          </a:p>
        </p:txBody>
      </p:sp>
      <p:grpSp>
        <p:nvGrpSpPr>
          <p:cNvPr id="60" name="Group 59"/>
          <p:cNvGrpSpPr/>
          <p:nvPr userDrawn="1"/>
        </p:nvGrpSpPr>
        <p:grpSpPr>
          <a:xfrm rot="16200000">
            <a:off x="5162572" y="1070865"/>
            <a:ext cx="45719" cy="189783"/>
            <a:chOff x="5774227" y="1554291"/>
            <a:chExt cx="45720" cy="189783"/>
          </a:xfrm>
        </p:grpSpPr>
        <p:sp>
          <p:nvSpPr>
            <p:cNvPr id="61" name="Rectangle 60"/>
            <p:cNvSpPr/>
            <p:nvPr userDrawn="1"/>
          </p:nvSpPr>
          <p:spPr>
            <a:xfrm>
              <a:off x="5774228" y="1554291"/>
              <a:ext cx="45719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 userDrawn="1"/>
          </p:nvSpPr>
          <p:spPr>
            <a:xfrm>
              <a:off x="5774228" y="1625420"/>
              <a:ext cx="45719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 userDrawn="1"/>
          </p:nvSpPr>
          <p:spPr>
            <a:xfrm>
              <a:off x="5774227" y="1698355"/>
              <a:ext cx="45719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Down Arrow 12"/>
          <p:cNvSpPr/>
          <p:nvPr userDrawn="1"/>
        </p:nvSpPr>
        <p:spPr>
          <a:xfrm>
            <a:off x="5105400" y="3835383"/>
            <a:ext cx="203187" cy="184167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 userDrawn="1"/>
        </p:nvCxnSpPr>
        <p:spPr>
          <a:xfrm>
            <a:off x="5169604" y="2253011"/>
            <a:ext cx="0" cy="9732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 userDrawn="1"/>
        </p:nvCxnSpPr>
        <p:spPr>
          <a:xfrm>
            <a:off x="4225589" y="2128694"/>
            <a:ext cx="967908" cy="0"/>
          </a:xfrm>
          <a:prstGeom prst="line">
            <a:avLst/>
          </a:prstGeom>
          <a:ln>
            <a:solidFill>
              <a:srgbClr val="F791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Flowchart: Merge 89"/>
          <p:cNvSpPr/>
          <p:nvPr userDrawn="1"/>
        </p:nvSpPr>
        <p:spPr>
          <a:xfrm rot="10800000">
            <a:off x="5095520" y="3057009"/>
            <a:ext cx="97977" cy="48140"/>
          </a:xfrm>
          <a:prstGeom prst="flowChartMerg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2940" y="1944381"/>
            <a:ext cx="57833" cy="59194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5144" y="2065087"/>
            <a:ext cx="57833" cy="59194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 userDrawn="1"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4613439" y="2206432"/>
            <a:ext cx="231735" cy="231735"/>
          </a:xfrm>
          <a:prstGeom prst="rect">
            <a:avLst/>
          </a:prstGeom>
        </p:spPr>
      </p:pic>
      <p:grpSp>
        <p:nvGrpSpPr>
          <p:cNvPr id="95" name="Group 94"/>
          <p:cNvGrpSpPr/>
          <p:nvPr userDrawn="1"/>
        </p:nvGrpSpPr>
        <p:grpSpPr>
          <a:xfrm>
            <a:off x="4930481" y="2292645"/>
            <a:ext cx="116187" cy="727586"/>
            <a:chOff x="4241358" y="2448376"/>
            <a:chExt cx="116187" cy="727586"/>
          </a:xfrm>
        </p:grpSpPr>
        <p:grpSp>
          <p:nvGrpSpPr>
            <p:cNvPr id="96" name="Group 95"/>
            <p:cNvGrpSpPr/>
            <p:nvPr userDrawn="1"/>
          </p:nvGrpSpPr>
          <p:grpSpPr>
            <a:xfrm>
              <a:off x="4247807" y="2448376"/>
              <a:ext cx="109738" cy="727586"/>
              <a:chOff x="7177346" y="2237133"/>
              <a:chExt cx="109738" cy="727586"/>
            </a:xfrm>
          </p:grpSpPr>
          <p:pic>
            <p:nvPicPr>
              <p:cNvPr id="98" name="Picture 97"/>
              <p:cNvPicPr>
                <a:picLocks noChangeAspect="1"/>
              </p:cNvPicPr>
              <p:nvPr userDrawn="1"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77346" y="2237133"/>
                <a:ext cx="109738" cy="95106"/>
              </a:xfrm>
              <a:prstGeom prst="rect">
                <a:avLst/>
              </a:prstGeom>
            </p:spPr>
          </p:pic>
          <p:pic>
            <p:nvPicPr>
              <p:cNvPr id="99" name="Picture 98"/>
              <p:cNvPicPr>
                <a:picLocks noChangeAspect="1"/>
              </p:cNvPicPr>
              <p:nvPr userDrawn="1"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77346" y="2363629"/>
                <a:ext cx="109738" cy="95106"/>
              </a:xfrm>
              <a:prstGeom prst="rect">
                <a:avLst/>
              </a:prstGeom>
            </p:spPr>
          </p:pic>
          <p:pic>
            <p:nvPicPr>
              <p:cNvPr id="100" name="Picture 99"/>
              <p:cNvPicPr>
                <a:picLocks noChangeAspect="1"/>
              </p:cNvPicPr>
              <p:nvPr userDrawn="1"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77346" y="2490125"/>
                <a:ext cx="109738" cy="95106"/>
              </a:xfrm>
              <a:prstGeom prst="rect">
                <a:avLst/>
              </a:prstGeom>
            </p:spPr>
          </p:pic>
          <p:pic>
            <p:nvPicPr>
              <p:cNvPr id="101" name="Picture 100"/>
              <p:cNvPicPr>
                <a:picLocks noChangeAspect="1"/>
              </p:cNvPicPr>
              <p:nvPr userDrawn="1"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77346" y="2743117"/>
                <a:ext cx="109738" cy="95106"/>
              </a:xfrm>
              <a:prstGeom prst="rect">
                <a:avLst/>
              </a:prstGeom>
            </p:spPr>
          </p:pic>
          <p:pic>
            <p:nvPicPr>
              <p:cNvPr id="102" name="Picture 101"/>
              <p:cNvPicPr>
                <a:picLocks noChangeAspect="1"/>
              </p:cNvPicPr>
              <p:nvPr userDrawn="1"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77346" y="2869613"/>
                <a:ext cx="109738" cy="95106"/>
              </a:xfrm>
              <a:prstGeom prst="rect">
                <a:avLst/>
              </a:prstGeom>
            </p:spPr>
          </p:pic>
        </p:grpSp>
        <p:pic>
          <p:nvPicPr>
            <p:cNvPr id="97" name="Picture 96"/>
            <p:cNvPicPr>
              <a:picLocks noChangeAspect="1"/>
            </p:cNvPicPr>
            <p:nvPr userDrawn="1"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1358" y="2825814"/>
              <a:ext cx="98009" cy="103774"/>
            </a:xfrm>
            <a:prstGeom prst="rect">
              <a:avLst/>
            </a:prstGeom>
          </p:spPr>
        </p:pic>
      </p:grpSp>
      <p:sp>
        <p:nvSpPr>
          <p:cNvPr id="104" name="Rectangle 103"/>
          <p:cNvSpPr/>
          <p:nvPr userDrawn="1"/>
        </p:nvSpPr>
        <p:spPr>
          <a:xfrm>
            <a:off x="4137222" y="1886728"/>
            <a:ext cx="1068712" cy="126948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  </a:t>
            </a:r>
          </a:p>
        </p:txBody>
      </p:sp>
      <p:cxnSp>
        <p:nvCxnSpPr>
          <p:cNvPr id="105" name="Straight Connector 104"/>
          <p:cNvCxnSpPr/>
          <p:nvPr userDrawn="1"/>
        </p:nvCxnSpPr>
        <p:spPr>
          <a:xfrm>
            <a:off x="5177679" y="2178907"/>
            <a:ext cx="0" cy="9732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 userDrawn="1"/>
        </p:nvCxnSpPr>
        <p:spPr>
          <a:xfrm>
            <a:off x="4137222" y="2091125"/>
            <a:ext cx="1069127" cy="7144"/>
          </a:xfrm>
          <a:prstGeom prst="line">
            <a:avLst/>
          </a:prstGeom>
          <a:ln>
            <a:solidFill>
              <a:srgbClr val="F791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/>
          <p:cNvPicPr>
            <a:picLocks noChangeAspect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7091" y="1969227"/>
            <a:ext cx="54564" cy="56324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0652" y="1962386"/>
            <a:ext cx="64638" cy="66159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9909" y="1959186"/>
            <a:ext cx="57833" cy="59194"/>
          </a:xfrm>
          <a:prstGeom prst="rect">
            <a:avLst/>
          </a:prstGeom>
        </p:spPr>
      </p:pic>
      <p:grpSp>
        <p:nvGrpSpPr>
          <p:cNvPr id="117" name="Group 116"/>
          <p:cNvGrpSpPr/>
          <p:nvPr userDrawn="1"/>
        </p:nvGrpSpPr>
        <p:grpSpPr>
          <a:xfrm>
            <a:off x="4350218" y="2072992"/>
            <a:ext cx="701380" cy="184666"/>
            <a:chOff x="4600266" y="2727083"/>
            <a:chExt cx="701380" cy="184666"/>
          </a:xfrm>
        </p:grpSpPr>
        <p:sp>
          <p:nvSpPr>
            <p:cNvPr id="118" name="Rectangle 117"/>
            <p:cNvSpPr/>
            <p:nvPr userDrawn="1"/>
          </p:nvSpPr>
          <p:spPr>
            <a:xfrm>
              <a:off x="4600266" y="2776845"/>
              <a:ext cx="567507" cy="10223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TextBox 118"/>
            <p:cNvSpPr txBox="1"/>
            <p:nvPr userDrawn="1"/>
          </p:nvSpPr>
          <p:spPr>
            <a:xfrm>
              <a:off x="4649347" y="2727083"/>
              <a:ext cx="42992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i="1" dirty="0" smtClean="0">
                  <a:solidFill>
                    <a:schemeClr val="bg1">
                      <a:lumMod val="65000"/>
                    </a:schemeClr>
                  </a:solidFill>
                </a:rPr>
                <a:t>Search</a:t>
              </a:r>
              <a:endParaRPr lang="en-US" sz="600" i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120" name="Picture 119"/>
            <p:cNvPicPr>
              <a:picLocks noChangeAspect="1"/>
            </p:cNvPicPr>
            <p:nvPr userDrawn="1"/>
          </p:nvPicPr>
          <p:blipFill>
            <a:blip r:embed="rId1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4030" y="2784154"/>
              <a:ext cx="87616" cy="87616"/>
            </a:xfrm>
            <a:prstGeom prst="rect">
              <a:avLst/>
            </a:prstGeom>
          </p:spPr>
        </p:pic>
      </p:grpSp>
      <p:pic>
        <p:nvPicPr>
          <p:cNvPr id="121" name="Picture 120"/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4219" y="1914599"/>
            <a:ext cx="163460" cy="163460"/>
          </a:xfrm>
          <a:prstGeom prst="rect">
            <a:avLst/>
          </a:prstGeom>
        </p:spPr>
      </p:pic>
      <p:sp>
        <p:nvSpPr>
          <p:cNvPr id="122" name="TextBox 121"/>
          <p:cNvSpPr txBox="1"/>
          <p:nvPr userDrawn="1"/>
        </p:nvSpPr>
        <p:spPr>
          <a:xfrm>
            <a:off x="4183827" y="1902610"/>
            <a:ext cx="34269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 smtClean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ALL</a:t>
            </a:r>
          </a:p>
        </p:txBody>
      </p:sp>
      <p:pic>
        <p:nvPicPr>
          <p:cNvPr id="123" name="Picture 122"/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8015" y="1898047"/>
            <a:ext cx="196565" cy="196565"/>
          </a:xfrm>
          <a:prstGeom prst="rect">
            <a:avLst/>
          </a:prstGeom>
        </p:spPr>
      </p:pic>
      <p:sp>
        <p:nvSpPr>
          <p:cNvPr id="124" name="TextBox 123"/>
          <p:cNvSpPr txBox="1"/>
          <p:nvPr userDrawn="1"/>
        </p:nvSpPr>
        <p:spPr>
          <a:xfrm>
            <a:off x="4024259" y="1764546"/>
            <a:ext cx="844792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" b="1" u="sng" dirty="0" smtClean="0">
                <a:solidFill>
                  <a:schemeClr val="accent2"/>
                </a:solidFill>
              </a:rPr>
              <a:t>  Roles </a:t>
            </a:r>
            <a:endParaRPr lang="en-US" sz="4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5" name="TextBox 124"/>
          <p:cNvSpPr txBox="1"/>
          <p:nvPr userDrawn="1"/>
        </p:nvSpPr>
        <p:spPr>
          <a:xfrm>
            <a:off x="4208126" y="2218354"/>
            <a:ext cx="9784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A </a:t>
            </a:r>
            <a:r>
              <a:rPr lang="en-US" sz="800" dirty="0" err="1" smtClean="0">
                <a:solidFill>
                  <a:schemeClr val="bg2">
                    <a:lumMod val="50000"/>
                  </a:schemeClr>
                </a:solidFill>
              </a:rPr>
              <a:t>Yoav</a:t>
            </a:r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800" dirty="0" err="1" smtClean="0">
                <a:solidFill>
                  <a:schemeClr val="bg2">
                    <a:lumMod val="50000"/>
                  </a:schemeClr>
                </a:solidFill>
              </a:rPr>
              <a:t>Rozen</a:t>
            </a:r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…</a:t>
            </a:r>
          </a:p>
          <a:p>
            <a:pPr algn="l" rtl="0"/>
            <a: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 </a:t>
            </a: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Yossi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CTO</a:t>
            </a:r>
          </a:p>
          <a:p>
            <a:pPr algn="l" rtl="0"/>
            <a:r>
              <a:rPr lang="en-US" sz="800" dirty="0" smtClean="0">
                <a:solidFill>
                  <a:schemeClr val="bg1">
                    <a:lumMod val="85000"/>
                  </a:schemeClr>
                </a:solidFill>
              </a:rPr>
              <a:t>Cleaners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D Engineer A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E Tea maker</a:t>
            </a:r>
          </a:p>
          <a:p>
            <a:endParaRPr lang="en-US" sz="800" dirty="0"/>
          </a:p>
        </p:txBody>
      </p:sp>
      <p:sp>
        <p:nvSpPr>
          <p:cNvPr id="126" name="Right Triangle 125"/>
          <p:cNvSpPr/>
          <p:nvPr userDrawn="1"/>
        </p:nvSpPr>
        <p:spPr>
          <a:xfrm rot="13500000">
            <a:off x="3789454" y="2382183"/>
            <a:ext cx="220237" cy="220237"/>
          </a:xfrm>
          <a:prstGeom prst="rtTriangle">
            <a:avLst/>
          </a:prstGeom>
          <a:solidFill>
            <a:srgbClr val="FFC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4148300" y="2274176"/>
            <a:ext cx="141747" cy="719251"/>
            <a:chOff x="4148300" y="2274176"/>
            <a:chExt cx="141747" cy="719251"/>
          </a:xfrm>
        </p:grpSpPr>
        <p:pic>
          <p:nvPicPr>
            <p:cNvPr id="91" name="Picture 90"/>
            <p:cNvPicPr>
              <a:picLocks noChangeAspect="1"/>
            </p:cNvPicPr>
            <p:nvPr userDrawn="1"/>
          </p:nvPicPr>
          <p:blipFill>
            <a:blip r:embed="rId15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82045" y="2274176"/>
              <a:ext cx="108002" cy="108002"/>
            </a:xfrm>
            <a:prstGeom prst="rect">
              <a:avLst/>
            </a:prstGeom>
          </p:spPr>
        </p:pic>
        <p:pic>
          <p:nvPicPr>
            <p:cNvPr id="103" name="Picture 102"/>
            <p:cNvPicPr>
              <a:picLocks noChangeAspect="1"/>
            </p:cNvPicPr>
            <p:nvPr userDrawn="1"/>
          </p:nvPicPr>
          <p:blipFill>
            <a:blip r:embed="rId16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48300" y="2504499"/>
              <a:ext cx="129875" cy="129875"/>
            </a:xfrm>
            <a:prstGeom prst="rect">
              <a:avLst/>
            </a:prstGeom>
          </p:spPr>
        </p:pic>
        <p:pic>
          <p:nvPicPr>
            <p:cNvPr id="127" name="Picture 126"/>
            <p:cNvPicPr>
              <a:picLocks noChangeAspect="1"/>
            </p:cNvPicPr>
            <p:nvPr userDrawn="1"/>
          </p:nvPicPr>
          <p:blipFill>
            <a:blip r:embed="rId15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81756" y="2385534"/>
              <a:ext cx="108002" cy="108002"/>
            </a:xfrm>
            <a:prstGeom prst="rect">
              <a:avLst/>
            </a:prstGeom>
          </p:spPr>
        </p:pic>
        <p:pic>
          <p:nvPicPr>
            <p:cNvPr id="128" name="Picture 127"/>
            <p:cNvPicPr>
              <a:picLocks noChangeAspect="1"/>
            </p:cNvPicPr>
            <p:nvPr userDrawn="1"/>
          </p:nvPicPr>
          <p:blipFill>
            <a:blip r:embed="rId16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48300" y="2638968"/>
              <a:ext cx="129875" cy="129875"/>
            </a:xfrm>
            <a:prstGeom prst="rect">
              <a:avLst/>
            </a:prstGeom>
          </p:spPr>
        </p:pic>
        <p:pic>
          <p:nvPicPr>
            <p:cNvPr id="129" name="Picture 128"/>
            <p:cNvPicPr>
              <a:picLocks noChangeAspect="1"/>
            </p:cNvPicPr>
            <p:nvPr userDrawn="1"/>
          </p:nvPicPr>
          <p:blipFill>
            <a:blip r:embed="rId16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57259" y="2765086"/>
              <a:ext cx="129875" cy="129875"/>
            </a:xfrm>
            <a:prstGeom prst="rect">
              <a:avLst/>
            </a:prstGeom>
          </p:spPr>
        </p:pic>
        <p:pic>
          <p:nvPicPr>
            <p:cNvPr id="130" name="Picture 129"/>
            <p:cNvPicPr>
              <a:picLocks noChangeAspect="1"/>
            </p:cNvPicPr>
            <p:nvPr userDrawn="1"/>
          </p:nvPicPr>
          <p:blipFill>
            <a:blip r:embed="rId15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69731" y="2885425"/>
              <a:ext cx="108002" cy="1080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2176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2459281" y="896354"/>
            <a:ext cx="2930068" cy="3124200"/>
            <a:chOff x="3343393" y="971550"/>
            <a:chExt cx="2281634" cy="3124200"/>
          </a:xfrm>
        </p:grpSpPr>
        <p:sp>
          <p:nvSpPr>
            <p:cNvPr id="4" name="Rectangle 3"/>
            <p:cNvSpPr/>
            <p:nvPr/>
          </p:nvSpPr>
          <p:spPr>
            <a:xfrm>
              <a:off x="3581400" y="971550"/>
              <a:ext cx="2043627" cy="3124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66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650106" y="1704359"/>
              <a:ext cx="1912236" cy="187623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3393" y="1688417"/>
              <a:ext cx="88760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u="sng" dirty="0" smtClean="0">
                  <a:solidFill>
                    <a:schemeClr val="bg2">
                      <a:lumMod val="50000"/>
                    </a:schemeClr>
                  </a:solidFill>
                  <a:latin typeface="+mn-lt"/>
                </a:rPr>
                <a:t>  Policy- Details</a:t>
              </a:r>
              <a:endParaRPr lang="en-US" sz="800" b="1" u="sng" dirty="0">
                <a:solidFill>
                  <a:schemeClr val="bg2">
                    <a:lumMod val="50000"/>
                  </a:schemeClr>
                </a:solidFill>
                <a:latin typeface="+mn-lt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8554" y="979498"/>
              <a:ext cx="148233" cy="200000"/>
            </a:xfrm>
            <a:prstGeom prst="rect">
              <a:avLst/>
            </a:prstGeom>
          </p:spPr>
        </p:pic>
      </p:grpSp>
      <p:sp>
        <p:nvSpPr>
          <p:cNvPr id="9" name="Rectangle 8"/>
          <p:cNvSpPr/>
          <p:nvPr userDrawn="1"/>
        </p:nvSpPr>
        <p:spPr>
          <a:xfrm>
            <a:off x="3592580" y="1656149"/>
            <a:ext cx="1081191" cy="127113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800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l"/>
            <a:r>
              <a:rPr lang="en-US" sz="800" b="1" dirty="0" smtClean="0">
                <a:solidFill>
                  <a:schemeClr val="tx1"/>
                </a:solidFill>
              </a:rPr>
              <a:t>P10</a:t>
            </a:r>
          </a:p>
          <a:p>
            <a:pPr algn="l"/>
            <a:endParaRPr 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2912629" y="1891648"/>
            <a:ext cx="965760" cy="12683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he-IL" sz="800" dirty="0" smtClean="0">
              <a:solidFill>
                <a:srgbClr val="FFC000"/>
              </a:solidFill>
            </a:endParaRPr>
          </a:p>
          <a:p>
            <a:pPr algn="l" rtl="0"/>
            <a:endParaRPr lang="he-IL" sz="800" dirty="0" smtClean="0">
              <a:solidFill>
                <a:srgbClr val="FFC000"/>
              </a:solidFill>
            </a:endParaRPr>
          </a:p>
          <a:p>
            <a:pPr algn="l" rtl="0"/>
            <a:r>
              <a:rPr lang="en-US" sz="800" dirty="0" smtClean="0">
                <a:solidFill>
                  <a:srgbClr val="FFC000"/>
                </a:solidFill>
              </a:rPr>
              <a:t>Copy</a:t>
            </a:r>
          </a:p>
          <a:p>
            <a:pPr algn="l" rtl="0"/>
            <a:r>
              <a:rPr lang="en-US" sz="800" dirty="0" smtClean="0">
                <a:solidFill>
                  <a:schemeClr val="bg1">
                    <a:lumMod val="85000"/>
                  </a:schemeClr>
                </a:solidFill>
              </a:rPr>
              <a:t>Send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Save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Change</a:t>
            </a:r>
          </a:p>
          <a:p>
            <a:pPr algn="l" rtl="0"/>
            <a:r>
              <a:rPr lang="en-US" sz="800" dirty="0" smtClean="0">
                <a:solidFill>
                  <a:schemeClr val="bg1">
                    <a:lumMod val="85000"/>
                  </a:schemeClr>
                </a:solidFill>
              </a:rPr>
              <a:t>Share</a:t>
            </a:r>
          </a:p>
          <a:p>
            <a:pPr algn="l" rtl="0"/>
            <a:r>
              <a:rPr lang="en-US" sz="800" dirty="0" smtClean="0">
                <a:solidFill>
                  <a:schemeClr val="bg1">
                    <a:lumMod val="85000"/>
                  </a:schemeClr>
                </a:solidFill>
              </a:rPr>
              <a:t>Mail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algn="l" rtl="0"/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en-US" sz="8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5421" y="1650085"/>
            <a:ext cx="158177" cy="158177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>
            <a:off x="3825934" y="2109105"/>
            <a:ext cx="0" cy="9732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owchart: Merge 18"/>
          <p:cNvSpPr/>
          <p:nvPr userDrawn="1"/>
        </p:nvSpPr>
        <p:spPr>
          <a:xfrm rot="10800000" flipV="1">
            <a:off x="4559310" y="1707174"/>
            <a:ext cx="97977" cy="48140"/>
          </a:xfrm>
          <a:prstGeom prst="flowChartMerg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2759710" y="1204913"/>
            <a:ext cx="2531454" cy="2286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 userDrawn="1"/>
        </p:nvSpPr>
        <p:spPr>
          <a:xfrm>
            <a:off x="2698750" y="1049476"/>
            <a:ext cx="7473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Classification</a:t>
            </a:r>
            <a:endParaRPr lang="en-US" sz="800" b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2821975" y="1254773"/>
            <a:ext cx="68592" cy="68592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3183002" y="1254773"/>
            <a:ext cx="68592" cy="68592"/>
          </a:xfrm>
          <a:prstGeom prst="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 userDrawn="1"/>
        </p:nvSpPr>
        <p:spPr>
          <a:xfrm>
            <a:off x="3539393" y="1254773"/>
            <a:ext cx="68592" cy="68592"/>
          </a:xfrm>
          <a:prstGeom prst="rect">
            <a:avLst/>
          </a:prstGeom>
          <a:solidFill>
            <a:srgbClr val="FFC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3890020" y="1254773"/>
            <a:ext cx="68592" cy="68592"/>
          </a:xfrm>
          <a:prstGeom prst="rect">
            <a:avLst/>
          </a:prstGeom>
          <a:solidFill>
            <a:srgbClr val="FFFF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 userDrawn="1"/>
        </p:nvSpPr>
        <p:spPr>
          <a:xfrm>
            <a:off x="4253817" y="1254773"/>
            <a:ext cx="68592" cy="68592"/>
          </a:xfrm>
          <a:prstGeom prst="rect">
            <a:avLst/>
          </a:prstGeom>
          <a:solidFill>
            <a:srgbClr val="92D05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 userDrawn="1"/>
        </p:nvSpPr>
        <p:spPr>
          <a:xfrm>
            <a:off x="3123765" y="1206045"/>
            <a:ext cx="357870" cy="22270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 userDrawn="1"/>
        </p:nvSpPr>
        <p:spPr>
          <a:xfrm>
            <a:off x="4572410" y="1208426"/>
            <a:ext cx="357870" cy="22270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 userDrawn="1"/>
        </p:nvSpPr>
        <p:spPr>
          <a:xfrm>
            <a:off x="3838931" y="1207753"/>
            <a:ext cx="357870" cy="22270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 userDrawn="1"/>
        </p:nvSpPr>
        <p:spPr>
          <a:xfrm>
            <a:off x="4630177" y="1254773"/>
            <a:ext cx="68592" cy="68592"/>
          </a:xfrm>
          <a:prstGeom prst="rect">
            <a:avLst/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 userDrawn="1"/>
        </p:nvSpPr>
        <p:spPr>
          <a:xfrm>
            <a:off x="4990310" y="1254773"/>
            <a:ext cx="68592" cy="6859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 userDrawn="1"/>
        </p:nvSpPr>
        <p:spPr>
          <a:xfrm>
            <a:off x="3545045" y="1120193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Wingdings" panose="05000000000000000000" pitchFamily="2" charset="2"/>
              </a:rPr>
              <a:t></a:t>
            </a:r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2759710" y="1439743"/>
            <a:ext cx="2531454" cy="106284"/>
          </a:xfrm>
          <a:prstGeom prst="rect">
            <a:avLst/>
          </a:prstGeom>
          <a:solidFill>
            <a:schemeClr val="accent4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 userDrawn="1"/>
        </p:nvSpPr>
        <p:spPr>
          <a:xfrm>
            <a:off x="2684406" y="1296762"/>
            <a:ext cx="760732" cy="1692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Top Secret</a:t>
            </a:r>
            <a:endParaRPr lang="en-US" sz="5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36" name="TextBox 35"/>
          <p:cNvSpPr txBox="1"/>
          <p:nvPr userDrawn="1"/>
        </p:nvSpPr>
        <p:spPr>
          <a:xfrm>
            <a:off x="3044396" y="1296761"/>
            <a:ext cx="873554" cy="1692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Top Guarded</a:t>
            </a:r>
            <a:endParaRPr lang="en-US" sz="5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37" name="TextBox 36"/>
          <p:cNvSpPr txBox="1"/>
          <p:nvPr userDrawn="1"/>
        </p:nvSpPr>
        <p:spPr>
          <a:xfrm>
            <a:off x="3426280" y="1296151"/>
            <a:ext cx="799309" cy="1692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Guarded</a:t>
            </a:r>
            <a:endParaRPr lang="en-US" sz="5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38" name="Rectangle 37"/>
          <p:cNvSpPr/>
          <p:nvPr userDrawn="1"/>
        </p:nvSpPr>
        <p:spPr>
          <a:xfrm>
            <a:off x="3777633" y="1288531"/>
            <a:ext cx="1012168" cy="1692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 rtl="0"/>
            <a:r>
              <a:rPr lang="en-US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Classified A</a:t>
            </a:r>
            <a:endParaRPr lang="en-US" sz="5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39" name="Rectangle 38"/>
          <p:cNvSpPr/>
          <p:nvPr userDrawn="1"/>
        </p:nvSpPr>
        <p:spPr>
          <a:xfrm>
            <a:off x="4149045" y="1288563"/>
            <a:ext cx="1007970" cy="1692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 rtl="0"/>
            <a:r>
              <a:rPr lang="en-US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Classified B</a:t>
            </a:r>
            <a:endParaRPr lang="en-US" sz="5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40" name="Rectangle 39"/>
          <p:cNvSpPr/>
          <p:nvPr userDrawn="1"/>
        </p:nvSpPr>
        <p:spPr>
          <a:xfrm>
            <a:off x="4161185" y="1287337"/>
            <a:ext cx="779173" cy="1692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General</a:t>
            </a:r>
            <a:endParaRPr lang="en-US" sz="5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4449591" y="1287261"/>
            <a:ext cx="779173" cy="1692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NONE</a:t>
            </a:r>
            <a:endParaRPr lang="en-US" sz="5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42" name="TextBox 41"/>
          <p:cNvSpPr txBox="1"/>
          <p:nvPr userDrawn="1"/>
        </p:nvSpPr>
        <p:spPr>
          <a:xfrm>
            <a:off x="2820084" y="1769847"/>
            <a:ext cx="404278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b="1" u="sng" dirty="0" smtClean="0">
                <a:solidFill>
                  <a:schemeClr val="accent2"/>
                </a:solidFill>
              </a:rPr>
              <a:t>  Actions</a:t>
            </a:r>
            <a:endParaRPr lang="en-US" sz="400" b="1" u="sng" dirty="0">
              <a:solidFill>
                <a:schemeClr val="accent2"/>
              </a:solidFill>
            </a:endParaRPr>
          </a:p>
        </p:txBody>
      </p:sp>
      <p:sp>
        <p:nvSpPr>
          <p:cNvPr id="44" name="TextBox 43"/>
          <p:cNvSpPr txBox="1"/>
          <p:nvPr userDrawn="1"/>
        </p:nvSpPr>
        <p:spPr>
          <a:xfrm>
            <a:off x="2818787" y="3156213"/>
            <a:ext cx="74732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b="1" u="sng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Conditions-</a:t>
            </a:r>
            <a:r>
              <a:rPr lang="en-US" sz="500" b="1" u="sng" baseline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500" b="1" u="sng" baseline="0" dirty="0" smtClean="0">
                <a:solidFill>
                  <a:srgbClr val="FFC000"/>
                </a:solidFill>
              </a:rPr>
              <a:t>Copy</a:t>
            </a:r>
            <a:endParaRPr lang="en-US" sz="500" b="1" u="sng" dirty="0">
              <a:solidFill>
                <a:srgbClr val="FFC000"/>
              </a:solidFill>
            </a:endParaRPr>
          </a:p>
        </p:txBody>
      </p:sp>
      <p:sp>
        <p:nvSpPr>
          <p:cNvPr id="48" name="TextBox 47"/>
          <p:cNvSpPr txBox="1"/>
          <p:nvPr userDrawn="1"/>
        </p:nvSpPr>
        <p:spPr>
          <a:xfrm>
            <a:off x="3714828" y="3835383"/>
            <a:ext cx="72327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Protect &amp; Save</a:t>
            </a:r>
            <a:endParaRPr lang="en-US" sz="600" dirty="0"/>
          </a:p>
        </p:txBody>
      </p:sp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1554" y="3543815"/>
            <a:ext cx="322633" cy="32263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6595" y="1646946"/>
            <a:ext cx="176386" cy="167567"/>
          </a:xfrm>
          <a:prstGeom prst="rect">
            <a:avLst/>
          </a:prstGeom>
        </p:spPr>
      </p:pic>
      <p:sp>
        <p:nvSpPr>
          <p:cNvPr id="69" name="TextBox 68"/>
          <p:cNvSpPr txBox="1"/>
          <p:nvPr userDrawn="1"/>
        </p:nvSpPr>
        <p:spPr>
          <a:xfrm>
            <a:off x="3723671" y="851367"/>
            <a:ext cx="5790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latin typeface="+mj-lt"/>
              </a:rPr>
              <a:t>File name</a:t>
            </a:r>
            <a:endParaRPr lang="en-US" sz="800" b="1" dirty="0">
              <a:latin typeface="+mj-lt"/>
            </a:endParaRPr>
          </a:p>
        </p:txBody>
      </p:sp>
      <p:cxnSp>
        <p:nvCxnSpPr>
          <p:cNvPr id="70" name="Straight Connector 69"/>
          <p:cNvCxnSpPr/>
          <p:nvPr userDrawn="1"/>
        </p:nvCxnSpPr>
        <p:spPr>
          <a:xfrm>
            <a:off x="3089155" y="1026578"/>
            <a:ext cx="226543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 userDrawn="1"/>
        </p:nvSpPr>
        <p:spPr>
          <a:xfrm>
            <a:off x="5095520" y="880958"/>
            <a:ext cx="3385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2865769" y="3270927"/>
            <a:ext cx="18437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Only on desktop –</a:t>
            </a:r>
            <a:r>
              <a:rPr lang="en-US" sz="700" baseline="0" dirty="0" smtClean="0"/>
              <a:t> no change of file name</a:t>
            </a:r>
            <a:endParaRPr lang="en-US" sz="700" dirty="0"/>
          </a:p>
        </p:txBody>
      </p:sp>
      <p:grpSp>
        <p:nvGrpSpPr>
          <p:cNvPr id="60" name="Group 59"/>
          <p:cNvGrpSpPr/>
          <p:nvPr userDrawn="1"/>
        </p:nvGrpSpPr>
        <p:grpSpPr>
          <a:xfrm rot="16200000">
            <a:off x="5162572" y="1070865"/>
            <a:ext cx="45719" cy="189783"/>
            <a:chOff x="5774227" y="1554291"/>
            <a:chExt cx="45720" cy="189783"/>
          </a:xfrm>
        </p:grpSpPr>
        <p:sp>
          <p:nvSpPr>
            <p:cNvPr id="61" name="Rectangle 60"/>
            <p:cNvSpPr/>
            <p:nvPr userDrawn="1"/>
          </p:nvSpPr>
          <p:spPr>
            <a:xfrm>
              <a:off x="5774228" y="1554291"/>
              <a:ext cx="45719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 userDrawn="1"/>
          </p:nvSpPr>
          <p:spPr>
            <a:xfrm>
              <a:off x="5774228" y="1625420"/>
              <a:ext cx="45719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 userDrawn="1"/>
          </p:nvSpPr>
          <p:spPr>
            <a:xfrm>
              <a:off x="5774227" y="1698355"/>
              <a:ext cx="45719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Down Arrow 12"/>
          <p:cNvSpPr/>
          <p:nvPr userDrawn="1"/>
        </p:nvSpPr>
        <p:spPr>
          <a:xfrm>
            <a:off x="5105400" y="3835383"/>
            <a:ext cx="203187" cy="184167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 userDrawn="1"/>
        </p:nvCxnSpPr>
        <p:spPr>
          <a:xfrm>
            <a:off x="5169604" y="2253011"/>
            <a:ext cx="0" cy="9732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 userDrawn="1"/>
        </p:nvCxnSpPr>
        <p:spPr>
          <a:xfrm>
            <a:off x="4225589" y="2128694"/>
            <a:ext cx="967908" cy="0"/>
          </a:xfrm>
          <a:prstGeom prst="line">
            <a:avLst/>
          </a:prstGeom>
          <a:ln>
            <a:solidFill>
              <a:srgbClr val="F791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Flowchart: Merge 89"/>
          <p:cNvSpPr/>
          <p:nvPr userDrawn="1"/>
        </p:nvSpPr>
        <p:spPr>
          <a:xfrm rot="10800000">
            <a:off x="5095520" y="3057009"/>
            <a:ext cx="97977" cy="48140"/>
          </a:xfrm>
          <a:prstGeom prst="flowChartMerg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2940" y="1944381"/>
            <a:ext cx="57833" cy="59194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5144" y="2065087"/>
            <a:ext cx="57833" cy="59194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 userDrawn="1"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4613439" y="2206432"/>
            <a:ext cx="231735" cy="231735"/>
          </a:xfrm>
          <a:prstGeom prst="rect">
            <a:avLst/>
          </a:prstGeom>
        </p:spPr>
      </p:pic>
      <p:grpSp>
        <p:nvGrpSpPr>
          <p:cNvPr id="95" name="Group 94"/>
          <p:cNvGrpSpPr/>
          <p:nvPr userDrawn="1"/>
        </p:nvGrpSpPr>
        <p:grpSpPr>
          <a:xfrm>
            <a:off x="4930481" y="2292645"/>
            <a:ext cx="116187" cy="727586"/>
            <a:chOff x="4241358" y="2448376"/>
            <a:chExt cx="116187" cy="727586"/>
          </a:xfrm>
        </p:grpSpPr>
        <p:grpSp>
          <p:nvGrpSpPr>
            <p:cNvPr id="96" name="Group 95"/>
            <p:cNvGrpSpPr/>
            <p:nvPr userDrawn="1"/>
          </p:nvGrpSpPr>
          <p:grpSpPr>
            <a:xfrm>
              <a:off x="4247807" y="2448376"/>
              <a:ext cx="109738" cy="727586"/>
              <a:chOff x="7177346" y="2237133"/>
              <a:chExt cx="109738" cy="727586"/>
            </a:xfrm>
          </p:grpSpPr>
          <p:pic>
            <p:nvPicPr>
              <p:cNvPr id="98" name="Picture 97"/>
              <p:cNvPicPr>
                <a:picLocks noChangeAspect="1"/>
              </p:cNvPicPr>
              <p:nvPr userDrawn="1"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77346" y="2237133"/>
                <a:ext cx="109738" cy="95106"/>
              </a:xfrm>
              <a:prstGeom prst="rect">
                <a:avLst/>
              </a:prstGeom>
            </p:spPr>
          </p:pic>
          <p:pic>
            <p:nvPicPr>
              <p:cNvPr id="99" name="Picture 98"/>
              <p:cNvPicPr>
                <a:picLocks noChangeAspect="1"/>
              </p:cNvPicPr>
              <p:nvPr userDrawn="1"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77346" y="2363629"/>
                <a:ext cx="109738" cy="95106"/>
              </a:xfrm>
              <a:prstGeom prst="rect">
                <a:avLst/>
              </a:prstGeom>
            </p:spPr>
          </p:pic>
          <p:pic>
            <p:nvPicPr>
              <p:cNvPr id="100" name="Picture 99"/>
              <p:cNvPicPr>
                <a:picLocks noChangeAspect="1"/>
              </p:cNvPicPr>
              <p:nvPr userDrawn="1"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77346" y="2490125"/>
                <a:ext cx="109738" cy="95106"/>
              </a:xfrm>
              <a:prstGeom prst="rect">
                <a:avLst/>
              </a:prstGeom>
            </p:spPr>
          </p:pic>
          <p:pic>
            <p:nvPicPr>
              <p:cNvPr id="101" name="Picture 100"/>
              <p:cNvPicPr>
                <a:picLocks noChangeAspect="1"/>
              </p:cNvPicPr>
              <p:nvPr userDrawn="1"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77346" y="2743117"/>
                <a:ext cx="109738" cy="95106"/>
              </a:xfrm>
              <a:prstGeom prst="rect">
                <a:avLst/>
              </a:prstGeom>
            </p:spPr>
          </p:pic>
          <p:pic>
            <p:nvPicPr>
              <p:cNvPr id="102" name="Picture 101"/>
              <p:cNvPicPr>
                <a:picLocks noChangeAspect="1"/>
              </p:cNvPicPr>
              <p:nvPr userDrawn="1"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77346" y="2869613"/>
                <a:ext cx="109738" cy="95106"/>
              </a:xfrm>
              <a:prstGeom prst="rect">
                <a:avLst/>
              </a:prstGeom>
            </p:spPr>
          </p:pic>
        </p:grpSp>
        <p:pic>
          <p:nvPicPr>
            <p:cNvPr id="97" name="Picture 96"/>
            <p:cNvPicPr>
              <a:picLocks noChangeAspect="1"/>
            </p:cNvPicPr>
            <p:nvPr userDrawn="1"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1358" y="2825814"/>
              <a:ext cx="98009" cy="103774"/>
            </a:xfrm>
            <a:prstGeom prst="rect">
              <a:avLst/>
            </a:prstGeom>
          </p:spPr>
        </p:pic>
      </p:grpSp>
      <p:sp>
        <p:nvSpPr>
          <p:cNvPr id="104" name="Rectangle 103"/>
          <p:cNvSpPr/>
          <p:nvPr userDrawn="1"/>
        </p:nvSpPr>
        <p:spPr>
          <a:xfrm>
            <a:off x="4137222" y="1886728"/>
            <a:ext cx="1068712" cy="126948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  </a:t>
            </a:r>
          </a:p>
        </p:txBody>
      </p:sp>
      <p:cxnSp>
        <p:nvCxnSpPr>
          <p:cNvPr id="105" name="Straight Connector 104"/>
          <p:cNvCxnSpPr/>
          <p:nvPr userDrawn="1"/>
        </p:nvCxnSpPr>
        <p:spPr>
          <a:xfrm>
            <a:off x="5177679" y="2178907"/>
            <a:ext cx="0" cy="9732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 userDrawn="1"/>
        </p:nvCxnSpPr>
        <p:spPr>
          <a:xfrm>
            <a:off x="4137222" y="2091125"/>
            <a:ext cx="1069127" cy="7144"/>
          </a:xfrm>
          <a:prstGeom prst="line">
            <a:avLst/>
          </a:prstGeom>
          <a:ln>
            <a:solidFill>
              <a:srgbClr val="F791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Group 116"/>
          <p:cNvGrpSpPr/>
          <p:nvPr userDrawn="1"/>
        </p:nvGrpSpPr>
        <p:grpSpPr>
          <a:xfrm>
            <a:off x="4364391" y="1891648"/>
            <a:ext cx="701380" cy="184666"/>
            <a:chOff x="4600266" y="2727083"/>
            <a:chExt cx="701380" cy="184666"/>
          </a:xfrm>
        </p:grpSpPr>
        <p:sp>
          <p:nvSpPr>
            <p:cNvPr id="118" name="Rectangle 117"/>
            <p:cNvSpPr/>
            <p:nvPr userDrawn="1"/>
          </p:nvSpPr>
          <p:spPr>
            <a:xfrm>
              <a:off x="4600266" y="2776845"/>
              <a:ext cx="567507" cy="10223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TextBox 118"/>
            <p:cNvSpPr txBox="1"/>
            <p:nvPr userDrawn="1"/>
          </p:nvSpPr>
          <p:spPr>
            <a:xfrm>
              <a:off x="4649347" y="2727083"/>
              <a:ext cx="42992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i="1" dirty="0" smtClean="0">
                  <a:solidFill>
                    <a:schemeClr val="bg1">
                      <a:lumMod val="65000"/>
                    </a:schemeClr>
                  </a:solidFill>
                </a:rPr>
                <a:t>Search</a:t>
              </a:r>
              <a:endParaRPr lang="en-US" sz="600" i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120" name="Picture 119"/>
            <p:cNvPicPr>
              <a:picLocks noChangeAspect="1"/>
            </p:cNvPicPr>
            <p:nvPr userDrawn="1"/>
          </p:nvPicPr>
          <p:blipFill>
            <a:blip r:embed="rId1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4030" y="2784154"/>
              <a:ext cx="87616" cy="87616"/>
            </a:xfrm>
            <a:prstGeom prst="rect">
              <a:avLst/>
            </a:prstGeom>
          </p:spPr>
        </p:pic>
      </p:grpSp>
      <p:pic>
        <p:nvPicPr>
          <p:cNvPr id="121" name="Picture 120"/>
          <p:cNvPicPr>
            <a:picLocks noChangeAspect="1"/>
          </p:cNvPicPr>
          <p:nvPr userDrawn="1"/>
        </p:nvPicPr>
        <p:blipFill>
          <a:blip r:embed="rId13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2045" y="2274176"/>
            <a:ext cx="108002" cy="108002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 userDrawn="1"/>
        </p:nvPicPr>
        <p:blipFill>
          <a:blip r:embed="rId14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8300" y="2504499"/>
            <a:ext cx="129875" cy="129875"/>
          </a:xfrm>
          <a:prstGeom prst="rect">
            <a:avLst/>
          </a:prstGeom>
        </p:spPr>
      </p:pic>
      <p:sp>
        <p:nvSpPr>
          <p:cNvPr id="124" name="TextBox 123"/>
          <p:cNvSpPr txBox="1"/>
          <p:nvPr userDrawn="1"/>
        </p:nvSpPr>
        <p:spPr>
          <a:xfrm>
            <a:off x="4024259" y="1764546"/>
            <a:ext cx="844792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" b="1" u="sng" dirty="0" smtClean="0">
                <a:solidFill>
                  <a:schemeClr val="accent2"/>
                </a:solidFill>
              </a:rPr>
              <a:t>  Roles-</a:t>
            </a:r>
            <a:r>
              <a:rPr lang="en-US" sz="400" b="1" u="sng" baseline="0" dirty="0" smtClean="0">
                <a:solidFill>
                  <a:schemeClr val="accent2"/>
                </a:solidFill>
              </a:rPr>
              <a:t> </a:t>
            </a:r>
            <a:r>
              <a:rPr lang="en-US" sz="400" b="1" u="sng" dirty="0" smtClean="0">
                <a:solidFill>
                  <a:schemeClr val="accent2"/>
                </a:solidFill>
              </a:rPr>
              <a:t>copy</a:t>
            </a:r>
            <a:endParaRPr lang="en-US" sz="4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5" name="TextBox 124"/>
          <p:cNvSpPr txBox="1"/>
          <p:nvPr userDrawn="1"/>
        </p:nvSpPr>
        <p:spPr>
          <a:xfrm>
            <a:off x="4208126" y="2218354"/>
            <a:ext cx="9784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A </a:t>
            </a:r>
            <a:r>
              <a:rPr lang="en-US" sz="800" dirty="0" err="1" smtClean="0">
                <a:solidFill>
                  <a:schemeClr val="bg2">
                    <a:lumMod val="50000"/>
                  </a:schemeClr>
                </a:solidFill>
              </a:rPr>
              <a:t>Yoav</a:t>
            </a:r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800" dirty="0" err="1" smtClean="0">
                <a:solidFill>
                  <a:schemeClr val="bg2">
                    <a:lumMod val="50000"/>
                  </a:schemeClr>
                </a:solidFill>
              </a:rPr>
              <a:t>Rozen</a:t>
            </a:r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…</a:t>
            </a:r>
          </a:p>
          <a:p>
            <a:pPr algn="l" rtl="0"/>
            <a: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 </a:t>
            </a: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Yossi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CTO</a:t>
            </a:r>
          </a:p>
          <a:p>
            <a:pPr algn="l" rtl="0"/>
            <a:r>
              <a:rPr lang="en-US" sz="800" dirty="0" smtClean="0">
                <a:solidFill>
                  <a:schemeClr val="bg1">
                    <a:lumMod val="85000"/>
                  </a:schemeClr>
                </a:solidFill>
              </a:rPr>
              <a:t>Cleaners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D Engineer A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E Tea maker</a:t>
            </a:r>
          </a:p>
          <a:p>
            <a:endParaRPr lang="en-US" sz="800" dirty="0"/>
          </a:p>
        </p:txBody>
      </p:sp>
      <p:sp>
        <p:nvSpPr>
          <p:cNvPr id="126" name="Right Triangle 125"/>
          <p:cNvSpPr/>
          <p:nvPr userDrawn="1"/>
        </p:nvSpPr>
        <p:spPr>
          <a:xfrm rot="13500000">
            <a:off x="3789454" y="2382183"/>
            <a:ext cx="220237" cy="220237"/>
          </a:xfrm>
          <a:prstGeom prst="rtTriangle">
            <a:avLst/>
          </a:prstGeom>
          <a:solidFill>
            <a:srgbClr val="FFC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/>
          <p:cNvPicPr>
            <a:picLocks noChangeAspect="1"/>
          </p:cNvPicPr>
          <p:nvPr userDrawn="1"/>
        </p:nvPicPr>
        <p:blipFill>
          <a:blip r:embed="rId13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1756" y="2385534"/>
            <a:ext cx="108002" cy="10800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 userDrawn="1"/>
        </p:nvPicPr>
        <p:blipFill>
          <a:blip r:embed="rId14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8300" y="2638968"/>
            <a:ext cx="129875" cy="129875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 userDrawn="1"/>
        </p:nvPicPr>
        <p:blipFill>
          <a:blip r:embed="rId14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7259" y="2765086"/>
            <a:ext cx="129875" cy="129875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 userDrawn="1"/>
        </p:nvPicPr>
        <p:blipFill>
          <a:blip r:embed="rId13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9731" y="2885425"/>
            <a:ext cx="108002" cy="108002"/>
          </a:xfrm>
          <a:prstGeom prst="rect">
            <a:avLst/>
          </a:prstGeom>
        </p:spPr>
      </p:pic>
      <p:grpSp>
        <p:nvGrpSpPr>
          <p:cNvPr id="81" name="Group 80"/>
          <p:cNvGrpSpPr/>
          <p:nvPr userDrawn="1"/>
        </p:nvGrpSpPr>
        <p:grpSpPr>
          <a:xfrm>
            <a:off x="3109292" y="1906050"/>
            <a:ext cx="701380" cy="184666"/>
            <a:chOff x="4600266" y="2727083"/>
            <a:chExt cx="701380" cy="184666"/>
          </a:xfrm>
        </p:grpSpPr>
        <p:sp>
          <p:nvSpPr>
            <p:cNvPr id="82" name="Rectangle 81"/>
            <p:cNvSpPr/>
            <p:nvPr userDrawn="1"/>
          </p:nvSpPr>
          <p:spPr>
            <a:xfrm>
              <a:off x="4600266" y="2776845"/>
              <a:ext cx="567507" cy="10223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 userDrawn="1"/>
          </p:nvSpPr>
          <p:spPr>
            <a:xfrm>
              <a:off x="4649347" y="2727083"/>
              <a:ext cx="42992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i="1" dirty="0" smtClean="0">
                  <a:solidFill>
                    <a:schemeClr val="bg1">
                      <a:lumMod val="65000"/>
                    </a:schemeClr>
                  </a:solidFill>
                </a:rPr>
                <a:t>Search</a:t>
              </a:r>
              <a:endParaRPr lang="en-US" sz="600" i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84" name="Picture 83"/>
            <p:cNvPicPr>
              <a:picLocks noChangeAspect="1"/>
            </p:cNvPicPr>
            <p:nvPr userDrawn="1"/>
          </p:nvPicPr>
          <p:blipFill>
            <a:blip r:embed="rId1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4030" y="2784154"/>
              <a:ext cx="87616" cy="87616"/>
            </a:xfrm>
            <a:prstGeom prst="rect">
              <a:avLst/>
            </a:prstGeom>
          </p:spPr>
        </p:pic>
      </p:grpSp>
      <p:cxnSp>
        <p:nvCxnSpPr>
          <p:cNvPr id="85" name="Straight Connector 84"/>
          <p:cNvCxnSpPr/>
          <p:nvPr userDrawn="1"/>
        </p:nvCxnSpPr>
        <p:spPr>
          <a:xfrm>
            <a:off x="2912214" y="2073442"/>
            <a:ext cx="965348" cy="0"/>
          </a:xfrm>
          <a:prstGeom prst="line">
            <a:avLst/>
          </a:prstGeom>
          <a:ln>
            <a:solidFill>
              <a:srgbClr val="F791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4451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2699127" y="895350"/>
            <a:ext cx="2672539" cy="3242609"/>
            <a:chOff x="3543930" y="971550"/>
            <a:chExt cx="2081097" cy="3124200"/>
          </a:xfrm>
        </p:grpSpPr>
        <p:sp>
          <p:nvSpPr>
            <p:cNvPr id="4" name="Rectangle 3"/>
            <p:cNvSpPr/>
            <p:nvPr/>
          </p:nvSpPr>
          <p:spPr>
            <a:xfrm>
              <a:off x="3581400" y="971550"/>
              <a:ext cx="2043627" cy="3124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66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650106" y="1819842"/>
              <a:ext cx="1912236" cy="185522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3543930" y="1629372"/>
              <a:ext cx="569453" cy="239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u="sng" dirty="0" smtClean="0">
                  <a:solidFill>
                    <a:schemeClr val="bg2">
                      <a:lumMod val="50000"/>
                    </a:schemeClr>
                  </a:solidFill>
                  <a:latin typeface="+mn-lt"/>
                </a:rPr>
                <a:t>  Policy- New</a:t>
              </a:r>
              <a:endParaRPr lang="en-US" sz="800" b="1" u="sng" dirty="0">
                <a:solidFill>
                  <a:schemeClr val="bg2">
                    <a:lumMod val="50000"/>
                  </a:schemeClr>
                </a:solidFill>
                <a:latin typeface="+mn-lt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8554" y="979498"/>
              <a:ext cx="148233" cy="200000"/>
            </a:xfrm>
            <a:prstGeom prst="rect">
              <a:avLst/>
            </a:prstGeom>
          </p:spPr>
        </p:pic>
      </p:grpSp>
      <p:sp>
        <p:nvSpPr>
          <p:cNvPr id="21" name="Rectangle 20"/>
          <p:cNvSpPr/>
          <p:nvPr userDrawn="1"/>
        </p:nvSpPr>
        <p:spPr>
          <a:xfrm>
            <a:off x="2759710" y="1204913"/>
            <a:ext cx="2531454" cy="2286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 userDrawn="1"/>
        </p:nvSpPr>
        <p:spPr>
          <a:xfrm>
            <a:off x="2698750" y="1049476"/>
            <a:ext cx="7473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Classification</a:t>
            </a:r>
            <a:endParaRPr lang="en-US" sz="800" b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2821975" y="1254773"/>
            <a:ext cx="68592" cy="68592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3183002" y="1254773"/>
            <a:ext cx="68592" cy="68592"/>
          </a:xfrm>
          <a:prstGeom prst="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 userDrawn="1"/>
        </p:nvSpPr>
        <p:spPr>
          <a:xfrm>
            <a:off x="3539393" y="1254773"/>
            <a:ext cx="68592" cy="68592"/>
          </a:xfrm>
          <a:prstGeom prst="rect">
            <a:avLst/>
          </a:prstGeom>
          <a:solidFill>
            <a:srgbClr val="FFC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3890020" y="1254773"/>
            <a:ext cx="68592" cy="68592"/>
          </a:xfrm>
          <a:prstGeom prst="rect">
            <a:avLst/>
          </a:prstGeom>
          <a:solidFill>
            <a:srgbClr val="FFFF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 userDrawn="1"/>
        </p:nvSpPr>
        <p:spPr>
          <a:xfrm>
            <a:off x="4253817" y="1254773"/>
            <a:ext cx="68592" cy="68592"/>
          </a:xfrm>
          <a:prstGeom prst="rect">
            <a:avLst/>
          </a:prstGeom>
          <a:solidFill>
            <a:srgbClr val="92D05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 userDrawn="1"/>
        </p:nvSpPr>
        <p:spPr>
          <a:xfrm>
            <a:off x="3123765" y="1206045"/>
            <a:ext cx="357870" cy="22270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 userDrawn="1"/>
        </p:nvSpPr>
        <p:spPr>
          <a:xfrm>
            <a:off x="4572410" y="1208426"/>
            <a:ext cx="357870" cy="22270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 userDrawn="1"/>
        </p:nvSpPr>
        <p:spPr>
          <a:xfrm>
            <a:off x="3838931" y="1207753"/>
            <a:ext cx="357870" cy="22270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 userDrawn="1"/>
        </p:nvSpPr>
        <p:spPr>
          <a:xfrm>
            <a:off x="4630177" y="1254773"/>
            <a:ext cx="68592" cy="68592"/>
          </a:xfrm>
          <a:prstGeom prst="rect">
            <a:avLst/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 userDrawn="1"/>
        </p:nvSpPr>
        <p:spPr>
          <a:xfrm>
            <a:off x="4990310" y="1254773"/>
            <a:ext cx="68592" cy="6859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 userDrawn="1"/>
        </p:nvSpPr>
        <p:spPr>
          <a:xfrm>
            <a:off x="3545045" y="1120193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Wingdings" panose="05000000000000000000" pitchFamily="2" charset="2"/>
              </a:rPr>
              <a:t></a:t>
            </a:r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2759710" y="1439743"/>
            <a:ext cx="2531454" cy="106284"/>
          </a:xfrm>
          <a:prstGeom prst="rect">
            <a:avLst/>
          </a:prstGeom>
          <a:solidFill>
            <a:schemeClr val="accent4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 userDrawn="1"/>
        </p:nvSpPr>
        <p:spPr>
          <a:xfrm>
            <a:off x="2684406" y="1296762"/>
            <a:ext cx="760732" cy="1692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Top Secret</a:t>
            </a:r>
            <a:endParaRPr lang="en-US" sz="5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36" name="TextBox 35"/>
          <p:cNvSpPr txBox="1"/>
          <p:nvPr userDrawn="1"/>
        </p:nvSpPr>
        <p:spPr>
          <a:xfrm>
            <a:off x="3044396" y="1296761"/>
            <a:ext cx="873554" cy="1692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Top Guarded</a:t>
            </a:r>
            <a:endParaRPr lang="en-US" sz="5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37" name="TextBox 36"/>
          <p:cNvSpPr txBox="1"/>
          <p:nvPr userDrawn="1"/>
        </p:nvSpPr>
        <p:spPr>
          <a:xfrm>
            <a:off x="3426280" y="1296151"/>
            <a:ext cx="799309" cy="1692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Guarded</a:t>
            </a:r>
            <a:endParaRPr lang="en-US" sz="5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38" name="Rectangle 37"/>
          <p:cNvSpPr/>
          <p:nvPr userDrawn="1"/>
        </p:nvSpPr>
        <p:spPr>
          <a:xfrm>
            <a:off x="3777633" y="1288531"/>
            <a:ext cx="1012168" cy="1692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 rtl="0"/>
            <a:r>
              <a:rPr lang="en-US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Classified A</a:t>
            </a:r>
            <a:endParaRPr lang="en-US" sz="5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39" name="Rectangle 38"/>
          <p:cNvSpPr/>
          <p:nvPr userDrawn="1"/>
        </p:nvSpPr>
        <p:spPr>
          <a:xfrm>
            <a:off x="4149045" y="1288563"/>
            <a:ext cx="1007970" cy="1692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 rtl="0"/>
            <a:r>
              <a:rPr lang="en-US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Classified B</a:t>
            </a:r>
            <a:endParaRPr lang="en-US" sz="5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40" name="Rectangle 39"/>
          <p:cNvSpPr/>
          <p:nvPr userDrawn="1"/>
        </p:nvSpPr>
        <p:spPr>
          <a:xfrm>
            <a:off x="4161185" y="1287337"/>
            <a:ext cx="779173" cy="1692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General</a:t>
            </a:r>
            <a:endParaRPr lang="en-US" sz="5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4449591" y="1287261"/>
            <a:ext cx="779173" cy="1692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NONE</a:t>
            </a:r>
            <a:endParaRPr lang="en-US" sz="5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69" name="TextBox 68"/>
          <p:cNvSpPr txBox="1"/>
          <p:nvPr userDrawn="1"/>
        </p:nvSpPr>
        <p:spPr>
          <a:xfrm>
            <a:off x="3723671" y="851367"/>
            <a:ext cx="5790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latin typeface="+mj-lt"/>
              </a:rPr>
              <a:t>File name</a:t>
            </a:r>
            <a:endParaRPr lang="en-US" sz="800" b="1" dirty="0">
              <a:latin typeface="+mj-lt"/>
            </a:endParaRPr>
          </a:p>
        </p:txBody>
      </p:sp>
      <p:cxnSp>
        <p:nvCxnSpPr>
          <p:cNvPr id="70" name="Straight Connector 69"/>
          <p:cNvCxnSpPr/>
          <p:nvPr userDrawn="1"/>
        </p:nvCxnSpPr>
        <p:spPr>
          <a:xfrm>
            <a:off x="3089155" y="1026578"/>
            <a:ext cx="226543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 userDrawn="1"/>
        </p:nvSpPr>
        <p:spPr>
          <a:xfrm>
            <a:off x="5095520" y="880958"/>
            <a:ext cx="3385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6" name="Group 85"/>
          <p:cNvGrpSpPr/>
          <p:nvPr userDrawn="1"/>
        </p:nvGrpSpPr>
        <p:grpSpPr>
          <a:xfrm rot="16200000">
            <a:off x="5173413" y="1043831"/>
            <a:ext cx="45719" cy="189783"/>
            <a:chOff x="5774227" y="1554291"/>
            <a:chExt cx="45720" cy="189783"/>
          </a:xfrm>
        </p:grpSpPr>
        <p:sp>
          <p:nvSpPr>
            <p:cNvPr id="87" name="Rectangle 86"/>
            <p:cNvSpPr/>
            <p:nvPr userDrawn="1"/>
          </p:nvSpPr>
          <p:spPr>
            <a:xfrm>
              <a:off x="5774228" y="1554291"/>
              <a:ext cx="45719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 userDrawn="1"/>
          </p:nvSpPr>
          <p:spPr>
            <a:xfrm>
              <a:off x="5774228" y="1625420"/>
              <a:ext cx="45719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 userDrawn="1"/>
          </p:nvSpPr>
          <p:spPr>
            <a:xfrm>
              <a:off x="5774227" y="1698355"/>
              <a:ext cx="45719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9" name="Rectangle 218"/>
          <p:cNvSpPr/>
          <p:nvPr userDrawn="1"/>
        </p:nvSpPr>
        <p:spPr>
          <a:xfrm>
            <a:off x="3592580" y="1815814"/>
            <a:ext cx="1081191" cy="127113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800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l"/>
            <a:r>
              <a:rPr lang="en-US" sz="800" b="0" i="1" dirty="0" smtClean="0">
                <a:solidFill>
                  <a:schemeClr val="bg1">
                    <a:lumMod val="85000"/>
                  </a:schemeClr>
                </a:solidFill>
              </a:rPr>
              <a:t>Enter Policy Name</a:t>
            </a:r>
          </a:p>
          <a:p>
            <a:pPr algn="l"/>
            <a:endParaRPr 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0" name="Rectangle 219"/>
          <p:cNvSpPr/>
          <p:nvPr userDrawn="1"/>
        </p:nvSpPr>
        <p:spPr>
          <a:xfrm>
            <a:off x="2912629" y="2051313"/>
            <a:ext cx="965760" cy="12683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he-IL" sz="800" dirty="0" smtClean="0">
              <a:solidFill>
                <a:srgbClr val="FFC000"/>
              </a:solidFill>
            </a:endParaRPr>
          </a:p>
          <a:p>
            <a:pPr algn="l" rtl="0"/>
            <a:endParaRPr lang="he-IL" sz="800" dirty="0" smtClean="0">
              <a:solidFill>
                <a:srgbClr val="FFC000"/>
              </a:solidFill>
            </a:endParaRPr>
          </a:p>
          <a:p>
            <a:pPr algn="l" rtl="0"/>
            <a:r>
              <a:rPr lang="en-US" sz="800" dirty="0" smtClean="0">
                <a:solidFill>
                  <a:srgbClr val="FFC000"/>
                </a:solidFill>
              </a:rPr>
              <a:t>Copy</a:t>
            </a:r>
          </a:p>
          <a:p>
            <a:pPr algn="l" rtl="0"/>
            <a:r>
              <a:rPr lang="en-US" sz="800" dirty="0" smtClean="0">
                <a:solidFill>
                  <a:schemeClr val="bg1">
                    <a:lumMod val="85000"/>
                  </a:schemeClr>
                </a:solidFill>
              </a:rPr>
              <a:t>Send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Save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Change</a:t>
            </a:r>
          </a:p>
          <a:p>
            <a:pPr algn="l" rtl="0"/>
            <a:r>
              <a:rPr lang="en-US" sz="800" dirty="0" smtClean="0">
                <a:solidFill>
                  <a:schemeClr val="bg1">
                    <a:lumMod val="85000"/>
                  </a:schemeClr>
                </a:solidFill>
              </a:rPr>
              <a:t>Share</a:t>
            </a:r>
          </a:p>
          <a:p>
            <a:pPr algn="l" rtl="0"/>
            <a:r>
              <a:rPr lang="en-US" sz="800" dirty="0" smtClean="0">
                <a:solidFill>
                  <a:schemeClr val="bg1">
                    <a:lumMod val="85000"/>
                  </a:schemeClr>
                </a:solidFill>
              </a:rPr>
              <a:t>Mail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algn="l" rtl="0"/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en-US" sz="8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21" name="Picture 22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6845" y="1597066"/>
            <a:ext cx="158177" cy="158177"/>
          </a:xfrm>
          <a:prstGeom prst="rect">
            <a:avLst/>
          </a:prstGeom>
        </p:spPr>
      </p:pic>
      <p:cxnSp>
        <p:nvCxnSpPr>
          <p:cNvPr id="222" name="Straight Connector 221"/>
          <p:cNvCxnSpPr/>
          <p:nvPr userDrawn="1"/>
        </p:nvCxnSpPr>
        <p:spPr>
          <a:xfrm>
            <a:off x="3825934" y="2268770"/>
            <a:ext cx="0" cy="9732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/>
          <p:cNvSpPr txBox="1"/>
          <p:nvPr userDrawn="1"/>
        </p:nvSpPr>
        <p:spPr>
          <a:xfrm>
            <a:off x="2820084" y="1929512"/>
            <a:ext cx="404278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b="1" u="sng" dirty="0" smtClean="0">
                <a:solidFill>
                  <a:schemeClr val="accent2"/>
                </a:solidFill>
              </a:rPr>
              <a:t>  Actions</a:t>
            </a:r>
            <a:endParaRPr lang="en-US" sz="400" b="1" u="sng" dirty="0">
              <a:solidFill>
                <a:schemeClr val="accent2"/>
              </a:solidFill>
            </a:endParaRPr>
          </a:p>
        </p:txBody>
      </p:sp>
      <p:sp>
        <p:nvSpPr>
          <p:cNvPr id="225" name="TextBox 224"/>
          <p:cNvSpPr txBox="1"/>
          <p:nvPr userDrawn="1"/>
        </p:nvSpPr>
        <p:spPr>
          <a:xfrm>
            <a:off x="2792073" y="3379277"/>
            <a:ext cx="74732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b="1" u="sng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Conditions-</a:t>
            </a:r>
            <a:r>
              <a:rPr lang="en-US" sz="500" b="1" u="sng" baseline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500" b="1" u="sng" baseline="0" dirty="0" smtClean="0">
                <a:solidFill>
                  <a:srgbClr val="FFC000"/>
                </a:solidFill>
              </a:rPr>
              <a:t>Copy</a:t>
            </a:r>
            <a:endParaRPr lang="en-US" sz="500" b="1" u="sng" dirty="0">
              <a:solidFill>
                <a:srgbClr val="FFC000"/>
              </a:solidFill>
            </a:endParaRPr>
          </a:p>
        </p:txBody>
      </p:sp>
      <p:sp>
        <p:nvSpPr>
          <p:cNvPr id="227" name="TextBox 226"/>
          <p:cNvSpPr txBox="1"/>
          <p:nvPr userDrawn="1"/>
        </p:nvSpPr>
        <p:spPr>
          <a:xfrm>
            <a:off x="2839055" y="3493991"/>
            <a:ext cx="18437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Only on desktop –</a:t>
            </a:r>
            <a:r>
              <a:rPr lang="en-US" sz="700" baseline="0" dirty="0" smtClean="0"/>
              <a:t> no change of file name</a:t>
            </a:r>
            <a:endParaRPr lang="en-US" sz="700" dirty="0"/>
          </a:p>
        </p:txBody>
      </p:sp>
      <p:cxnSp>
        <p:nvCxnSpPr>
          <p:cNvPr id="229" name="Straight Connector 228"/>
          <p:cNvCxnSpPr/>
          <p:nvPr userDrawn="1"/>
        </p:nvCxnSpPr>
        <p:spPr>
          <a:xfrm>
            <a:off x="4166424" y="2234747"/>
            <a:ext cx="967908" cy="0"/>
          </a:xfrm>
          <a:prstGeom prst="line">
            <a:avLst/>
          </a:prstGeom>
          <a:ln>
            <a:solidFill>
              <a:srgbClr val="F791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1" name="Picture 23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2940" y="2104046"/>
            <a:ext cx="57833" cy="59194"/>
          </a:xfrm>
          <a:prstGeom prst="rect">
            <a:avLst/>
          </a:prstGeom>
        </p:spPr>
      </p:pic>
      <p:pic>
        <p:nvPicPr>
          <p:cNvPr id="232" name="Picture 23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5144" y="2224752"/>
            <a:ext cx="57833" cy="59194"/>
          </a:xfrm>
          <a:prstGeom prst="rect">
            <a:avLst/>
          </a:prstGeom>
        </p:spPr>
      </p:pic>
      <p:pic>
        <p:nvPicPr>
          <p:cNvPr id="233" name="Picture 232"/>
          <p:cNvPicPr>
            <a:picLocks noChangeAspect="1"/>
          </p:cNvPicPr>
          <p:nvPr userDrawn="1"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4694777" y="2312485"/>
            <a:ext cx="231735" cy="231735"/>
          </a:xfrm>
          <a:prstGeom prst="rect">
            <a:avLst/>
          </a:prstGeom>
        </p:spPr>
      </p:pic>
      <p:grpSp>
        <p:nvGrpSpPr>
          <p:cNvPr id="234" name="Group 233"/>
          <p:cNvGrpSpPr/>
          <p:nvPr userDrawn="1"/>
        </p:nvGrpSpPr>
        <p:grpSpPr>
          <a:xfrm>
            <a:off x="5011819" y="2398698"/>
            <a:ext cx="116187" cy="727586"/>
            <a:chOff x="4241358" y="2448376"/>
            <a:chExt cx="116187" cy="727586"/>
          </a:xfrm>
        </p:grpSpPr>
        <p:grpSp>
          <p:nvGrpSpPr>
            <p:cNvPr id="235" name="Group 234"/>
            <p:cNvGrpSpPr/>
            <p:nvPr userDrawn="1"/>
          </p:nvGrpSpPr>
          <p:grpSpPr>
            <a:xfrm>
              <a:off x="4247807" y="2448376"/>
              <a:ext cx="109738" cy="727586"/>
              <a:chOff x="7177346" y="2237133"/>
              <a:chExt cx="109738" cy="727586"/>
            </a:xfrm>
          </p:grpSpPr>
          <p:pic>
            <p:nvPicPr>
              <p:cNvPr id="237" name="Picture 236"/>
              <p:cNvPicPr>
                <a:picLocks noChangeAspect="1"/>
              </p:cNvPicPr>
              <p:nvPr userDrawn="1"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77346" y="2237133"/>
                <a:ext cx="109738" cy="95106"/>
              </a:xfrm>
              <a:prstGeom prst="rect">
                <a:avLst/>
              </a:prstGeom>
            </p:spPr>
          </p:pic>
          <p:pic>
            <p:nvPicPr>
              <p:cNvPr id="238" name="Picture 237"/>
              <p:cNvPicPr>
                <a:picLocks noChangeAspect="1"/>
              </p:cNvPicPr>
              <p:nvPr userDrawn="1"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77346" y="2363629"/>
                <a:ext cx="109738" cy="95106"/>
              </a:xfrm>
              <a:prstGeom prst="rect">
                <a:avLst/>
              </a:prstGeom>
            </p:spPr>
          </p:pic>
          <p:pic>
            <p:nvPicPr>
              <p:cNvPr id="239" name="Picture 238"/>
              <p:cNvPicPr>
                <a:picLocks noChangeAspect="1"/>
              </p:cNvPicPr>
              <p:nvPr userDrawn="1"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77346" y="2490125"/>
                <a:ext cx="109738" cy="95106"/>
              </a:xfrm>
              <a:prstGeom prst="rect">
                <a:avLst/>
              </a:prstGeom>
            </p:spPr>
          </p:pic>
          <p:pic>
            <p:nvPicPr>
              <p:cNvPr id="240" name="Picture 239"/>
              <p:cNvPicPr>
                <a:picLocks noChangeAspect="1"/>
              </p:cNvPicPr>
              <p:nvPr userDrawn="1"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77346" y="2743117"/>
                <a:ext cx="109738" cy="95106"/>
              </a:xfrm>
              <a:prstGeom prst="rect">
                <a:avLst/>
              </a:prstGeom>
            </p:spPr>
          </p:pic>
          <p:pic>
            <p:nvPicPr>
              <p:cNvPr id="241" name="Picture 240"/>
              <p:cNvPicPr>
                <a:picLocks noChangeAspect="1"/>
              </p:cNvPicPr>
              <p:nvPr userDrawn="1"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77346" y="2869613"/>
                <a:ext cx="109738" cy="95106"/>
              </a:xfrm>
              <a:prstGeom prst="rect">
                <a:avLst/>
              </a:prstGeom>
            </p:spPr>
          </p:pic>
        </p:grpSp>
        <p:pic>
          <p:nvPicPr>
            <p:cNvPr id="236" name="Picture 235"/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1358" y="2825814"/>
              <a:ext cx="98009" cy="103774"/>
            </a:xfrm>
            <a:prstGeom prst="rect">
              <a:avLst/>
            </a:prstGeom>
          </p:spPr>
        </p:pic>
      </p:grpSp>
      <p:sp>
        <p:nvSpPr>
          <p:cNvPr id="242" name="Rectangle 241"/>
          <p:cNvSpPr/>
          <p:nvPr userDrawn="1"/>
        </p:nvSpPr>
        <p:spPr>
          <a:xfrm>
            <a:off x="4137222" y="2046393"/>
            <a:ext cx="1068712" cy="126948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  </a:t>
            </a:r>
          </a:p>
        </p:txBody>
      </p:sp>
      <p:cxnSp>
        <p:nvCxnSpPr>
          <p:cNvPr id="243" name="Straight Connector 242"/>
          <p:cNvCxnSpPr/>
          <p:nvPr userDrawn="1"/>
        </p:nvCxnSpPr>
        <p:spPr>
          <a:xfrm>
            <a:off x="5175128" y="2297954"/>
            <a:ext cx="0" cy="9732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 userDrawn="1"/>
        </p:nvCxnSpPr>
        <p:spPr>
          <a:xfrm>
            <a:off x="4137222" y="2250790"/>
            <a:ext cx="1069127" cy="7144"/>
          </a:xfrm>
          <a:prstGeom prst="line">
            <a:avLst/>
          </a:prstGeom>
          <a:ln>
            <a:solidFill>
              <a:srgbClr val="F791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5" name="Group 244"/>
          <p:cNvGrpSpPr/>
          <p:nvPr userDrawn="1"/>
        </p:nvGrpSpPr>
        <p:grpSpPr>
          <a:xfrm>
            <a:off x="4364391" y="2051313"/>
            <a:ext cx="701380" cy="184666"/>
            <a:chOff x="4600266" y="2727083"/>
            <a:chExt cx="701380" cy="184666"/>
          </a:xfrm>
        </p:grpSpPr>
        <p:sp>
          <p:nvSpPr>
            <p:cNvPr id="246" name="Rectangle 245"/>
            <p:cNvSpPr/>
            <p:nvPr userDrawn="1"/>
          </p:nvSpPr>
          <p:spPr>
            <a:xfrm>
              <a:off x="4600266" y="2776845"/>
              <a:ext cx="567507" cy="10223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TextBox 246"/>
            <p:cNvSpPr txBox="1"/>
            <p:nvPr userDrawn="1"/>
          </p:nvSpPr>
          <p:spPr>
            <a:xfrm>
              <a:off x="4649347" y="2727083"/>
              <a:ext cx="42992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i="1" dirty="0" smtClean="0">
                  <a:solidFill>
                    <a:schemeClr val="bg1">
                      <a:lumMod val="65000"/>
                    </a:schemeClr>
                  </a:solidFill>
                </a:rPr>
                <a:t>Search</a:t>
              </a:r>
              <a:endParaRPr lang="en-US" sz="600" i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248" name="Picture 247"/>
            <p:cNvPicPr>
              <a:picLocks noChangeAspect="1"/>
            </p:cNvPicPr>
            <p:nvPr userDrawn="1"/>
          </p:nvPicPr>
          <p:blipFill>
            <a:blip r:embed="rId9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4030" y="2784154"/>
              <a:ext cx="87616" cy="87616"/>
            </a:xfrm>
            <a:prstGeom prst="rect">
              <a:avLst/>
            </a:prstGeom>
          </p:spPr>
        </p:pic>
      </p:grpSp>
      <p:pic>
        <p:nvPicPr>
          <p:cNvPr id="249" name="Picture 248"/>
          <p:cNvPicPr>
            <a:picLocks noChangeAspect="1"/>
          </p:cNvPicPr>
          <p:nvPr userDrawn="1"/>
        </p:nvPicPr>
        <p:blipFill>
          <a:blip r:embed="rId10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3383" y="2380229"/>
            <a:ext cx="108002" cy="108002"/>
          </a:xfrm>
          <a:prstGeom prst="rect">
            <a:avLst/>
          </a:prstGeom>
        </p:spPr>
      </p:pic>
      <p:pic>
        <p:nvPicPr>
          <p:cNvPr id="250" name="Picture 249"/>
          <p:cNvPicPr>
            <a:picLocks noChangeAspect="1"/>
          </p:cNvPicPr>
          <p:nvPr userDrawn="1"/>
        </p:nvPicPr>
        <p:blipFill>
          <a:blip r:embed="rId11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9638" y="2610552"/>
            <a:ext cx="129875" cy="129875"/>
          </a:xfrm>
          <a:prstGeom prst="rect">
            <a:avLst/>
          </a:prstGeom>
        </p:spPr>
      </p:pic>
      <p:sp>
        <p:nvSpPr>
          <p:cNvPr id="251" name="TextBox 250"/>
          <p:cNvSpPr txBox="1"/>
          <p:nvPr userDrawn="1"/>
        </p:nvSpPr>
        <p:spPr>
          <a:xfrm>
            <a:off x="4024259" y="1924211"/>
            <a:ext cx="844792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" b="1" u="sng" dirty="0" smtClean="0">
                <a:solidFill>
                  <a:schemeClr val="accent2"/>
                </a:solidFill>
              </a:rPr>
              <a:t>  Roles-</a:t>
            </a:r>
            <a:r>
              <a:rPr lang="en-US" sz="400" b="1" u="sng" baseline="0" dirty="0" smtClean="0">
                <a:solidFill>
                  <a:schemeClr val="accent2"/>
                </a:solidFill>
              </a:rPr>
              <a:t> </a:t>
            </a:r>
            <a:r>
              <a:rPr lang="en-US" sz="400" b="1" u="sng" dirty="0" smtClean="0">
                <a:solidFill>
                  <a:schemeClr val="accent2"/>
                </a:solidFill>
              </a:rPr>
              <a:t>copy</a:t>
            </a:r>
            <a:endParaRPr lang="en-US" sz="4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2" name="TextBox 251"/>
          <p:cNvSpPr txBox="1"/>
          <p:nvPr userDrawn="1"/>
        </p:nvSpPr>
        <p:spPr>
          <a:xfrm>
            <a:off x="4265216" y="2323529"/>
            <a:ext cx="9695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A </a:t>
            </a:r>
            <a:r>
              <a:rPr lang="en-US" sz="800" dirty="0" err="1" smtClean="0">
                <a:solidFill>
                  <a:schemeClr val="bg2">
                    <a:lumMod val="50000"/>
                  </a:schemeClr>
                </a:solidFill>
              </a:rPr>
              <a:t>Yoav</a:t>
            </a:r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800" dirty="0" err="1" smtClean="0">
                <a:solidFill>
                  <a:schemeClr val="bg2">
                    <a:lumMod val="50000"/>
                  </a:schemeClr>
                </a:solidFill>
              </a:rPr>
              <a:t>Rozen</a:t>
            </a:r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…</a:t>
            </a:r>
          </a:p>
          <a:p>
            <a:pPr algn="l" rtl="0"/>
            <a: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 </a:t>
            </a: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Yossi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CTO</a:t>
            </a:r>
          </a:p>
          <a:p>
            <a:pPr algn="l" rtl="0"/>
            <a:r>
              <a:rPr lang="en-US" sz="800" dirty="0" smtClean="0">
                <a:solidFill>
                  <a:schemeClr val="bg1">
                    <a:lumMod val="85000"/>
                  </a:schemeClr>
                </a:solidFill>
              </a:rPr>
              <a:t>Cleaners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D Engineer A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E Tea maker</a:t>
            </a:r>
          </a:p>
          <a:p>
            <a:endParaRPr lang="en-US" sz="800" dirty="0"/>
          </a:p>
        </p:txBody>
      </p:sp>
      <p:sp>
        <p:nvSpPr>
          <p:cNvPr id="253" name="Right Triangle 252"/>
          <p:cNvSpPr/>
          <p:nvPr userDrawn="1"/>
        </p:nvSpPr>
        <p:spPr>
          <a:xfrm rot="13500000">
            <a:off x="3789454" y="2541848"/>
            <a:ext cx="220237" cy="220237"/>
          </a:xfrm>
          <a:prstGeom prst="rtTriangle">
            <a:avLst/>
          </a:prstGeom>
          <a:solidFill>
            <a:srgbClr val="FFC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4" name="Picture 253"/>
          <p:cNvPicPr>
            <a:picLocks noChangeAspect="1"/>
          </p:cNvPicPr>
          <p:nvPr userDrawn="1"/>
        </p:nvPicPr>
        <p:blipFill>
          <a:blip r:embed="rId10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3094" y="2491587"/>
            <a:ext cx="108002" cy="108002"/>
          </a:xfrm>
          <a:prstGeom prst="rect">
            <a:avLst/>
          </a:prstGeom>
        </p:spPr>
      </p:pic>
      <p:pic>
        <p:nvPicPr>
          <p:cNvPr id="255" name="Picture 254"/>
          <p:cNvPicPr>
            <a:picLocks noChangeAspect="1"/>
          </p:cNvPicPr>
          <p:nvPr userDrawn="1"/>
        </p:nvPicPr>
        <p:blipFill>
          <a:blip r:embed="rId11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9638" y="2745021"/>
            <a:ext cx="129875" cy="129875"/>
          </a:xfrm>
          <a:prstGeom prst="rect">
            <a:avLst/>
          </a:prstGeom>
        </p:spPr>
      </p:pic>
      <p:pic>
        <p:nvPicPr>
          <p:cNvPr id="256" name="Picture 255"/>
          <p:cNvPicPr>
            <a:picLocks noChangeAspect="1"/>
          </p:cNvPicPr>
          <p:nvPr userDrawn="1"/>
        </p:nvPicPr>
        <p:blipFill>
          <a:blip r:embed="rId11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8597" y="2871139"/>
            <a:ext cx="129875" cy="129875"/>
          </a:xfrm>
          <a:prstGeom prst="rect">
            <a:avLst/>
          </a:prstGeom>
        </p:spPr>
      </p:pic>
      <p:pic>
        <p:nvPicPr>
          <p:cNvPr id="257" name="Picture 256"/>
          <p:cNvPicPr>
            <a:picLocks noChangeAspect="1"/>
          </p:cNvPicPr>
          <p:nvPr userDrawn="1"/>
        </p:nvPicPr>
        <p:blipFill>
          <a:blip r:embed="rId10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1069" y="2991478"/>
            <a:ext cx="108002" cy="108002"/>
          </a:xfrm>
          <a:prstGeom prst="rect">
            <a:avLst/>
          </a:prstGeom>
        </p:spPr>
      </p:pic>
      <p:grpSp>
        <p:nvGrpSpPr>
          <p:cNvPr id="258" name="Group 257"/>
          <p:cNvGrpSpPr/>
          <p:nvPr userDrawn="1"/>
        </p:nvGrpSpPr>
        <p:grpSpPr>
          <a:xfrm>
            <a:off x="3109292" y="2065715"/>
            <a:ext cx="701380" cy="184666"/>
            <a:chOff x="4600266" y="2727083"/>
            <a:chExt cx="701380" cy="184666"/>
          </a:xfrm>
        </p:grpSpPr>
        <p:sp>
          <p:nvSpPr>
            <p:cNvPr id="259" name="Rectangle 258"/>
            <p:cNvSpPr/>
            <p:nvPr userDrawn="1"/>
          </p:nvSpPr>
          <p:spPr>
            <a:xfrm>
              <a:off x="4600266" y="2776845"/>
              <a:ext cx="567507" cy="10223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TextBox 259"/>
            <p:cNvSpPr txBox="1"/>
            <p:nvPr userDrawn="1"/>
          </p:nvSpPr>
          <p:spPr>
            <a:xfrm>
              <a:off x="4649347" y="2727083"/>
              <a:ext cx="42992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i="1" dirty="0" smtClean="0">
                  <a:solidFill>
                    <a:schemeClr val="bg1">
                      <a:lumMod val="65000"/>
                    </a:schemeClr>
                  </a:solidFill>
                </a:rPr>
                <a:t>Search</a:t>
              </a:r>
              <a:endParaRPr lang="en-US" sz="600" i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261" name="Picture 260"/>
            <p:cNvPicPr>
              <a:picLocks noChangeAspect="1"/>
            </p:cNvPicPr>
            <p:nvPr userDrawn="1"/>
          </p:nvPicPr>
          <p:blipFill>
            <a:blip r:embed="rId9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4030" y="2784154"/>
              <a:ext cx="87616" cy="87616"/>
            </a:xfrm>
            <a:prstGeom prst="rect">
              <a:avLst/>
            </a:prstGeom>
          </p:spPr>
        </p:pic>
      </p:grpSp>
      <p:cxnSp>
        <p:nvCxnSpPr>
          <p:cNvPr id="262" name="Straight Connector 261"/>
          <p:cNvCxnSpPr/>
          <p:nvPr userDrawn="1"/>
        </p:nvCxnSpPr>
        <p:spPr>
          <a:xfrm>
            <a:off x="2912214" y="2233107"/>
            <a:ext cx="965348" cy="0"/>
          </a:xfrm>
          <a:prstGeom prst="line">
            <a:avLst/>
          </a:prstGeom>
          <a:ln>
            <a:solidFill>
              <a:srgbClr val="F791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3" name="Group 262"/>
          <p:cNvGrpSpPr/>
          <p:nvPr userDrawn="1"/>
        </p:nvGrpSpPr>
        <p:grpSpPr>
          <a:xfrm>
            <a:off x="4137284" y="2376838"/>
            <a:ext cx="109738" cy="727586"/>
            <a:chOff x="7177346" y="2237133"/>
            <a:chExt cx="109738" cy="727586"/>
          </a:xfrm>
        </p:grpSpPr>
        <p:pic>
          <p:nvPicPr>
            <p:cNvPr id="264" name="Picture 263"/>
            <p:cNvPicPr>
              <a:picLocks noChangeAspect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77346" y="2237133"/>
              <a:ext cx="109738" cy="95106"/>
            </a:xfrm>
            <a:prstGeom prst="rect">
              <a:avLst/>
            </a:prstGeom>
          </p:spPr>
        </p:pic>
        <p:pic>
          <p:nvPicPr>
            <p:cNvPr id="265" name="Picture 264"/>
            <p:cNvPicPr>
              <a:picLocks noChangeAspect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77346" y="2363629"/>
              <a:ext cx="109738" cy="95106"/>
            </a:xfrm>
            <a:prstGeom prst="rect">
              <a:avLst/>
            </a:prstGeom>
          </p:spPr>
        </p:pic>
        <p:pic>
          <p:nvPicPr>
            <p:cNvPr id="266" name="Picture 265"/>
            <p:cNvPicPr>
              <a:picLocks noChangeAspect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77346" y="2490125"/>
              <a:ext cx="109738" cy="95106"/>
            </a:xfrm>
            <a:prstGeom prst="rect">
              <a:avLst/>
            </a:prstGeom>
          </p:spPr>
        </p:pic>
        <p:pic>
          <p:nvPicPr>
            <p:cNvPr id="267" name="Picture 266"/>
            <p:cNvPicPr>
              <a:picLocks noChangeAspect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77346" y="2743117"/>
              <a:ext cx="109738" cy="95106"/>
            </a:xfrm>
            <a:prstGeom prst="rect">
              <a:avLst/>
            </a:prstGeom>
          </p:spPr>
        </p:pic>
        <p:pic>
          <p:nvPicPr>
            <p:cNvPr id="268" name="Picture 267"/>
            <p:cNvPicPr>
              <a:picLocks noChangeAspect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77346" y="2869613"/>
              <a:ext cx="109738" cy="95106"/>
            </a:xfrm>
            <a:prstGeom prst="rect">
              <a:avLst/>
            </a:prstGeom>
          </p:spPr>
        </p:pic>
      </p:grpSp>
      <p:pic>
        <p:nvPicPr>
          <p:cNvPr id="269" name="Picture 268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288" y="2756326"/>
            <a:ext cx="98009" cy="103774"/>
          </a:xfrm>
          <a:prstGeom prst="rect">
            <a:avLst/>
          </a:prstGeom>
        </p:spPr>
      </p:pic>
      <p:grpSp>
        <p:nvGrpSpPr>
          <p:cNvPr id="270" name="Group 269"/>
          <p:cNvGrpSpPr/>
          <p:nvPr userDrawn="1"/>
        </p:nvGrpSpPr>
        <p:grpSpPr>
          <a:xfrm>
            <a:off x="3957763" y="3757736"/>
            <a:ext cx="253865" cy="253865"/>
            <a:chOff x="6150667" y="3551435"/>
            <a:chExt cx="417180" cy="417180"/>
          </a:xfrm>
        </p:grpSpPr>
        <p:pic>
          <p:nvPicPr>
            <p:cNvPr id="271" name="Picture 270"/>
            <p:cNvPicPr>
              <a:picLocks noChangeAspect="1"/>
            </p:cNvPicPr>
            <p:nvPr userDrawn="1"/>
          </p:nvPicPr>
          <p:blipFill>
            <a:blip r:embed="rId12" cstate="email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44266" y="3640123"/>
              <a:ext cx="251708" cy="251708"/>
            </a:xfrm>
            <a:prstGeom prst="rect">
              <a:avLst/>
            </a:prstGeom>
          </p:spPr>
        </p:pic>
        <p:sp>
          <p:nvSpPr>
            <p:cNvPr id="272" name="Oval 271"/>
            <p:cNvSpPr/>
            <p:nvPr userDrawn="1"/>
          </p:nvSpPr>
          <p:spPr>
            <a:xfrm>
              <a:off x="6150667" y="3551435"/>
              <a:ext cx="417180" cy="4171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3" name="TextBox 272"/>
          <p:cNvSpPr txBox="1"/>
          <p:nvPr userDrawn="1"/>
        </p:nvSpPr>
        <p:spPr>
          <a:xfrm>
            <a:off x="3816229" y="3980315"/>
            <a:ext cx="55015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Add</a:t>
            </a:r>
            <a:r>
              <a:rPr lang="en-US" sz="600" baseline="0" dirty="0" smtClean="0"/>
              <a:t> Policy</a:t>
            </a:r>
            <a:endParaRPr lang="en-US" sz="600" dirty="0"/>
          </a:p>
        </p:txBody>
      </p:sp>
      <p:sp>
        <p:nvSpPr>
          <p:cNvPr id="274" name="Down Arrow 273"/>
          <p:cNvSpPr/>
          <p:nvPr userDrawn="1"/>
        </p:nvSpPr>
        <p:spPr>
          <a:xfrm>
            <a:off x="5095520" y="3912169"/>
            <a:ext cx="269367" cy="186942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6" name="Picture 275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6211" y="1597680"/>
            <a:ext cx="176386" cy="16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4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54122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9144000" cy="5137603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AC89AE62-7634-49C3-A0A6-C420265F2F8B}" type="datetimeFigureOut">
              <a:rPr lang="en-US" smtClean="0"/>
              <a:t>3/27/2016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AE9CA7-E4D3-4783-979F-1C75EE684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48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0166" y="269575"/>
            <a:ext cx="155408" cy="155408"/>
          </a:xfrm>
          <a:prstGeom prst="rect">
            <a:avLst/>
          </a:prstGeom>
        </p:spPr>
      </p:pic>
      <p:sp>
        <p:nvSpPr>
          <p:cNvPr id="111" name="Rectangle 110"/>
          <p:cNvSpPr/>
          <p:nvPr userDrawn="1"/>
        </p:nvSpPr>
        <p:spPr>
          <a:xfrm>
            <a:off x="4423296" y="489277"/>
            <a:ext cx="89818" cy="68592"/>
          </a:xfrm>
          <a:prstGeom prst="rect">
            <a:avLst/>
          </a:prstGeom>
          <a:solidFill>
            <a:srgbClr val="92D05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8" name="TextBox 37"/>
          <p:cNvSpPr txBox="1"/>
          <p:nvPr userDrawn="1"/>
        </p:nvSpPr>
        <p:spPr>
          <a:xfrm>
            <a:off x="3666448" y="586568"/>
            <a:ext cx="2952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ym typeface="Wingdings" panose="05000000000000000000" pitchFamily="2" charset="2"/>
              </a:rPr>
              <a:t>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952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0166" y="269575"/>
            <a:ext cx="155408" cy="15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396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 slid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6" name="Rectangle 8"/>
          <p:cNvSpPr>
            <a:spLocks noGrp="1" noChangeArrowheads="1"/>
          </p:cNvSpPr>
          <p:nvPr>
            <p:ph type="ctrTitle" sz="quarter"/>
          </p:nvPr>
        </p:nvSpPr>
        <p:spPr>
          <a:xfrm>
            <a:off x="2286000" y="2343150"/>
            <a:ext cx="6248400" cy="669127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 dirty="0" smtClean="0"/>
              <a:t>Click to edit Master title</a:t>
            </a:r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2286000" y="3028950"/>
            <a:ext cx="6196012" cy="457200"/>
          </a:xfrm>
          <a:prstGeom prst="rect">
            <a:avLst/>
          </a:prstGeom>
        </p:spPr>
        <p:txBody>
          <a:bodyPr/>
          <a:lstStyle>
            <a:lvl1pPr marL="0" marR="0" indent="0" algn="r" defTabSz="1371600" rtl="1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kern="1200" dirty="0" smtClean="0">
                <a:solidFill>
                  <a:srgbClr val="0C2E3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2915817" y="3486150"/>
            <a:ext cx="5592763" cy="267478"/>
          </a:xfrm>
          <a:prstGeom prst="rect">
            <a:avLst/>
          </a:prstGeom>
        </p:spPr>
        <p:txBody>
          <a:bodyPr/>
          <a:lstStyle>
            <a:lvl1pPr marL="0" marR="0" indent="0" algn="r" defTabSz="1371600" rtl="1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kern="1200" dirty="0" smtClean="0">
                <a:solidFill>
                  <a:srgbClr val="97979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533400" y="1962150"/>
            <a:ext cx="7707054" cy="381000"/>
          </a:xfrm>
          <a:prstGeom prst="rect">
            <a:avLst/>
          </a:prstGeom>
        </p:spPr>
        <p:txBody>
          <a:bodyPr/>
          <a:lstStyle>
            <a:lvl1pPr marL="0" marR="0" indent="0" algn="r" defTabSz="1371600" rtl="1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kern="1200" dirty="0" smtClean="0">
                <a:solidFill>
                  <a:srgbClr val="0C2E3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88645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0166" y="269575"/>
            <a:ext cx="155408" cy="155408"/>
          </a:xfrm>
          <a:prstGeom prst="rect">
            <a:avLst/>
          </a:prstGeom>
        </p:spPr>
      </p:pic>
      <p:grpSp>
        <p:nvGrpSpPr>
          <p:cNvPr id="72" name="Group 71"/>
          <p:cNvGrpSpPr/>
          <p:nvPr userDrawn="1"/>
        </p:nvGrpSpPr>
        <p:grpSpPr>
          <a:xfrm>
            <a:off x="2744431" y="1337748"/>
            <a:ext cx="2930068" cy="3124200"/>
            <a:chOff x="3343393" y="971550"/>
            <a:chExt cx="2281634" cy="3124200"/>
          </a:xfrm>
        </p:grpSpPr>
        <p:sp>
          <p:nvSpPr>
            <p:cNvPr id="73" name="Rectangle 72"/>
            <p:cNvSpPr/>
            <p:nvPr/>
          </p:nvSpPr>
          <p:spPr>
            <a:xfrm>
              <a:off x="3581400" y="971550"/>
              <a:ext cx="2043627" cy="3124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66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650106" y="1704359"/>
              <a:ext cx="1912236" cy="187623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343393" y="1688417"/>
              <a:ext cx="88760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u="sng" dirty="0" smtClean="0">
                  <a:solidFill>
                    <a:schemeClr val="bg2">
                      <a:lumMod val="50000"/>
                    </a:schemeClr>
                  </a:solidFill>
                  <a:latin typeface="+mn-lt"/>
                </a:rPr>
                <a:t>  Policy- Details</a:t>
              </a:r>
              <a:endParaRPr lang="en-US" sz="800" b="1" u="sng" dirty="0">
                <a:solidFill>
                  <a:schemeClr val="bg2">
                    <a:lumMod val="50000"/>
                  </a:schemeClr>
                </a:solidFill>
                <a:latin typeface="+mn-lt"/>
              </a:endParaRPr>
            </a:p>
          </p:txBody>
        </p: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8554" y="979498"/>
              <a:ext cx="148233" cy="200000"/>
            </a:xfrm>
            <a:prstGeom prst="rect">
              <a:avLst/>
            </a:prstGeom>
          </p:spPr>
        </p:pic>
      </p:grpSp>
      <p:sp>
        <p:nvSpPr>
          <p:cNvPr id="86" name="Rectangle 85"/>
          <p:cNvSpPr/>
          <p:nvPr userDrawn="1"/>
        </p:nvSpPr>
        <p:spPr>
          <a:xfrm>
            <a:off x="3062544" y="1647311"/>
            <a:ext cx="2531454" cy="2286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 userDrawn="1"/>
        </p:nvSpPr>
        <p:spPr>
          <a:xfrm>
            <a:off x="3001584" y="1491874"/>
            <a:ext cx="7473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Classification</a:t>
            </a:r>
            <a:endParaRPr lang="en-US" sz="800" b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88" name="Rectangle 87"/>
          <p:cNvSpPr/>
          <p:nvPr userDrawn="1"/>
        </p:nvSpPr>
        <p:spPr>
          <a:xfrm>
            <a:off x="3124809" y="1697171"/>
            <a:ext cx="68592" cy="68592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 userDrawn="1"/>
        </p:nvSpPr>
        <p:spPr>
          <a:xfrm>
            <a:off x="3485836" y="1697171"/>
            <a:ext cx="68592" cy="68592"/>
          </a:xfrm>
          <a:prstGeom prst="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 userDrawn="1"/>
        </p:nvSpPr>
        <p:spPr>
          <a:xfrm>
            <a:off x="3842227" y="1697171"/>
            <a:ext cx="68592" cy="68592"/>
          </a:xfrm>
          <a:prstGeom prst="rect">
            <a:avLst/>
          </a:prstGeom>
          <a:solidFill>
            <a:srgbClr val="FFC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 userDrawn="1"/>
        </p:nvSpPr>
        <p:spPr>
          <a:xfrm>
            <a:off x="4192854" y="1697171"/>
            <a:ext cx="68592" cy="68592"/>
          </a:xfrm>
          <a:prstGeom prst="rect">
            <a:avLst/>
          </a:prstGeom>
          <a:solidFill>
            <a:srgbClr val="FFFF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 userDrawn="1"/>
        </p:nvSpPr>
        <p:spPr>
          <a:xfrm>
            <a:off x="4556651" y="1697171"/>
            <a:ext cx="68592" cy="68592"/>
          </a:xfrm>
          <a:prstGeom prst="rect">
            <a:avLst/>
          </a:prstGeom>
          <a:solidFill>
            <a:srgbClr val="92D05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 userDrawn="1"/>
        </p:nvSpPr>
        <p:spPr>
          <a:xfrm>
            <a:off x="3426599" y="1648443"/>
            <a:ext cx="357870" cy="22270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 userDrawn="1"/>
        </p:nvSpPr>
        <p:spPr>
          <a:xfrm>
            <a:off x="4875244" y="1650824"/>
            <a:ext cx="357870" cy="22270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 userDrawn="1"/>
        </p:nvSpPr>
        <p:spPr>
          <a:xfrm>
            <a:off x="4141765" y="1650151"/>
            <a:ext cx="357870" cy="22270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 userDrawn="1"/>
        </p:nvSpPr>
        <p:spPr>
          <a:xfrm>
            <a:off x="4933011" y="1697171"/>
            <a:ext cx="68592" cy="68592"/>
          </a:xfrm>
          <a:prstGeom prst="rect">
            <a:avLst/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 userDrawn="1"/>
        </p:nvSpPr>
        <p:spPr>
          <a:xfrm>
            <a:off x="5293144" y="1697171"/>
            <a:ext cx="68592" cy="6859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/>
          <p:cNvSpPr txBox="1"/>
          <p:nvPr userDrawn="1"/>
        </p:nvSpPr>
        <p:spPr>
          <a:xfrm>
            <a:off x="3847879" y="1562591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Wingdings" panose="05000000000000000000" pitchFamily="2" charset="2"/>
              </a:rPr>
              <a:t></a:t>
            </a:r>
            <a:endParaRPr lang="en-US" dirty="0"/>
          </a:p>
        </p:txBody>
      </p:sp>
      <p:sp>
        <p:nvSpPr>
          <p:cNvPr id="99" name="Rectangle 98"/>
          <p:cNvSpPr/>
          <p:nvPr userDrawn="1"/>
        </p:nvSpPr>
        <p:spPr>
          <a:xfrm>
            <a:off x="3062544" y="1882141"/>
            <a:ext cx="2531454" cy="106284"/>
          </a:xfrm>
          <a:prstGeom prst="rect">
            <a:avLst/>
          </a:prstGeom>
          <a:solidFill>
            <a:schemeClr val="accent4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/>
          <p:cNvSpPr txBox="1"/>
          <p:nvPr userDrawn="1"/>
        </p:nvSpPr>
        <p:spPr>
          <a:xfrm>
            <a:off x="2987240" y="1739160"/>
            <a:ext cx="760732" cy="1692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Top Secret</a:t>
            </a:r>
            <a:endParaRPr lang="en-US" sz="5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101" name="TextBox 100"/>
          <p:cNvSpPr txBox="1"/>
          <p:nvPr userDrawn="1"/>
        </p:nvSpPr>
        <p:spPr>
          <a:xfrm>
            <a:off x="3347230" y="1739159"/>
            <a:ext cx="873554" cy="1692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Top Guarded</a:t>
            </a:r>
            <a:endParaRPr lang="en-US" sz="5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102" name="TextBox 101"/>
          <p:cNvSpPr txBox="1"/>
          <p:nvPr userDrawn="1"/>
        </p:nvSpPr>
        <p:spPr>
          <a:xfrm>
            <a:off x="3729114" y="1738549"/>
            <a:ext cx="799309" cy="1692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Guarded</a:t>
            </a:r>
            <a:endParaRPr lang="en-US" sz="5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103" name="Rectangle 102"/>
          <p:cNvSpPr/>
          <p:nvPr userDrawn="1"/>
        </p:nvSpPr>
        <p:spPr>
          <a:xfrm>
            <a:off x="4080467" y="1730929"/>
            <a:ext cx="1012168" cy="1692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 rtl="0"/>
            <a:r>
              <a:rPr lang="en-US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Classified A</a:t>
            </a:r>
            <a:endParaRPr lang="en-US" sz="5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104" name="Rectangle 103"/>
          <p:cNvSpPr/>
          <p:nvPr userDrawn="1"/>
        </p:nvSpPr>
        <p:spPr>
          <a:xfrm>
            <a:off x="4451879" y="1730961"/>
            <a:ext cx="1007970" cy="1692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 rtl="0"/>
            <a:r>
              <a:rPr lang="en-US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Classified B</a:t>
            </a:r>
            <a:endParaRPr lang="en-US" sz="5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105" name="Rectangle 104"/>
          <p:cNvSpPr/>
          <p:nvPr userDrawn="1"/>
        </p:nvSpPr>
        <p:spPr>
          <a:xfrm>
            <a:off x="4464019" y="1729735"/>
            <a:ext cx="779173" cy="1692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General</a:t>
            </a:r>
            <a:endParaRPr lang="en-US" sz="5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106" name="Rectangle 105"/>
          <p:cNvSpPr/>
          <p:nvPr userDrawn="1"/>
        </p:nvSpPr>
        <p:spPr>
          <a:xfrm>
            <a:off x="4752425" y="1729659"/>
            <a:ext cx="779173" cy="1692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NONE</a:t>
            </a:r>
            <a:endParaRPr lang="en-US" sz="5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109" name="TextBox 108"/>
          <p:cNvSpPr txBox="1"/>
          <p:nvPr userDrawn="1"/>
        </p:nvSpPr>
        <p:spPr>
          <a:xfrm>
            <a:off x="3075901" y="3598611"/>
            <a:ext cx="74732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b="1" u="sng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Conditions-</a:t>
            </a:r>
            <a:r>
              <a:rPr lang="en-US" sz="500" b="1" u="sng" baseline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500" b="1" u="sng" baseline="0" dirty="0" smtClean="0">
                <a:solidFill>
                  <a:srgbClr val="FFC000"/>
                </a:solidFill>
              </a:rPr>
              <a:t>ALL</a:t>
            </a:r>
            <a:endParaRPr lang="en-US" sz="500" b="1" u="sng" dirty="0">
              <a:solidFill>
                <a:srgbClr val="FFC000"/>
              </a:solidFill>
            </a:endParaRPr>
          </a:p>
        </p:txBody>
      </p:sp>
      <p:sp>
        <p:nvSpPr>
          <p:cNvPr id="112" name="TextBox 111"/>
          <p:cNvSpPr txBox="1"/>
          <p:nvPr userDrawn="1"/>
        </p:nvSpPr>
        <p:spPr>
          <a:xfrm>
            <a:off x="4038501" y="4277781"/>
            <a:ext cx="7024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Protect &amp; Send</a:t>
            </a:r>
            <a:endParaRPr lang="en-US" sz="600" dirty="0"/>
          </a:p>
        </p:txBody>
      </p:sp>
      <p:sp>
        <p:nvSpPr>
          <p:cNvPr id="116" name="TextBox 115"/>
          <p:cNvSpPr txBox="1"/>
          <p:nvPr userDrawn="1"/>
        </p:nvSpPr>
        <p:spPr>
          <a:xfrm>
            <a:off x="4028108" y="1293765"/>
            <a:ext cx="5774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latin typeface="+mj-lt"/>
              </a:rPr>
              <a:t>Mail Date</a:t>
            </a:r>
            <a:endParaRPr lang="en-US" sz="800" b="1" dirty="0">
              <a:latin typeface="+mj-lt"/>
            </a:endParaRPr>
          </a:p>
        </p:txBody>
      </p:sp>
      <p:cxnSp>
        <p:nvCxnSpPr>
          <p:cNvPr id="117" name="Straight Connector 116"/>
          <p:cNvCxnSpPr/>
          <p:nvPr userDrawn="1"/>
        </p:nvCxnSpPr>
        <p:spPr>
          <a:xfrm>
            <a:off x="3391989" y="1468976"/>
            <a:ext cx="226543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 userDrawn="1"/>
        </p:nvSpPr>
        <p:spPr>
          <a:xfrm>
            <a:off x="5398354" y="1323356"/>
            <a:ext cx="3385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0" name="Group 129"/>
          <p:cNvGrpSpPr/>
          <p:nvPr userDrawn="1"/>
        </p:nvGrpSpPr>
        <p:grpSpPr>
          <a:xfrm>
            <a:off x="4227150" y="3960030"/>
            <a:ext cx="338148" cy="352757"/>
            <a:chOff x="4419600" y="2438400"/>
            <a:chExt cx="319468" cy="333270"/>
          </a:xfrm>
        </p:grpSpPr>
        <p:pic>
          <p:nvPicPr>
            <p:cNvPr id="131" name="Picture 13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48201" y="2496837"/>
              <a:ext cx="274833" cy="274833"/>
            </a:xfrm>
            <a:prstGeom prst="rect">
              <a:avLst/>
            </a:prstGeom>
          </p:spPr>
        </p:pic>
        <p:sp>
          <p:nvSpPr>
            <p:cNvPr id="132" name="Oval 131"/>
            <p:cNvSpPr/>
            <p:nvPr userDrawn="1"/>
          </p:nvSpPr>
          <p:spPr>
            <a:xfrm>
              <a:off x="4419600" y="2438400"/>
              <a:ext cx="319468" cy="31946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8" name="TextBox 187"/>
          <p:cNvSpPr txBox="1"/>
          <p:nvPr userDrawn="1"/>
        </p:nvSpPr>
        <p:spPr>
          <a:xfrm>
            <a:off x="2057400" y="590550"/>
            <a:ext cx="2952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ym typeface="Wingdings" panose="05000000000000000000" pitchFamily="2" charset="2"/>
              </a:rPr>
              <a:t></a:t>
            </a:r>
            <a:endParaRPr lang="en-US" dirty="0"/>
          </a:p>
        </p:txBody>
      </p:sp>
      <p:grpSp>
        <p:nvGrpSpPr>
          <p:cNvPr id="63" name="Group 62"/>
          <p:cNvGrpSpPr/>
          <p:nvPr userDrawn="1"/>
        </p:nvGrpSpPr>
        <p:grpSpPr>
          <a:xfrm rot="16200000">
            <a:off x="5485737" y="1517433"/>
            <a:ext cx="45719" cy="189783"/>
            <a:chOff x="5774227" y="1554291"/>
            <a:chExt cx="45720" cy="189783"/>
          </a:xfrm>
        </p:grpSpPr>
        <p:sp>
          <p:nvSpPr>
            <p:cNvPr id="64" name="Rectangle 63"/>
            <p:cNvSpPr/>
            <p:nvPr userDrawn="1"/>
          </p:nvSpPr>
          <p:spPr>
            <a:xfrm>
              <a:off x="5774228" y="1554291"/>
              <a:ext cx="45719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 userDrawn="1"/>
          </p:nvSpPr>
          <p:spPr>
            <a:xfrm>
              <a:off x="5774228" y="1625420"/>
              <a:ext cx="45719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 userDrawn="1"/>
          </p:nvSpPr>
          <p:spPr>
            <a:xfrm>
              <a:off x="5774227" y="1698355"/>
              <a:ext cx="45719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Rectangle 70"/>
          <p:cNvSpPr/>
          <p:nvPr userDrawn="1"/>
        </p:nvSpPr>
        <p:spPr>
          <a:xfrm>
            <a:off x="3873352" y="2078543"/>
            <a:ext cx="1081191" cy="127113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800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l"/>
            <a:r>
              <a:rPr lang="en-US" sz="800" b="1" dirty="0" smtClean="0">
                <a:solidFill>
                  <a:schemeClr val="tx1"/>
                </a:solidFill>
              </a:rPr>
              <a:t>P10</a:t>
            </a:r>
          </a:p>
          <a:p>
            <a:pPr algn="l"/>
            <a:endParaRPr 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3" name="Rectangle 112"/>
          <p:cNvSpPr/>
          <p:nvPr userDrawn="1"/>
        </p:nvSpPr>
        <p:spPr>
          <a:xfrm>
            <a:off x="3193401" y="2314042"/>
            <a:ext cx="965760" cy="12683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he-IL" sz="800" dirty="0" smtClean="0">
              <a:solidFill>
                <a:srgbClr val="FFC000"/>
              </a:solidFill>
            </a:endParaRPr>
          </a:p>
          <a:p>
            <a:pPr algn="l" rtl="0"/>
            <a:endParaRPr lang="he-IL" sz="800" dirty="0" smtClean="0">
              <a:solidFill>
                <a:srgbClr val="FFC000"/>
              </a:solidFill>
            </a:endParaRPr>
          </a:p>
          <a:p>
            <a:pPr algn="l" rtl="0"/>
            <a:r>
              <a:rPr lang="en-US" sz="800" dirty="0" smtClean="0">
                <a:solidFill>
                  <a:srgbClr val="FFC000"/>
                </a:solidFill>
              </a:rPr>
              <a:t>Copy</a:t>
            </a:r>
          </a:p>
          <a:p>
            <a:pPr algn="l" rtl="0"/>
            <a:r>
              <a:rPr lang="en-US" sz="800" dirty="0" smtClean="0">
                <a:solidFill>
                  <a:schemeClr val="bg1">
                    <a:lumMod val="85000"/>
                  </a:schemeClr>
                </a:solidFill>
              </a:rPr>
              <a:t>Send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Save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Change</a:t>
            </a:r>
          </a:p>
          <a:p>
            <a:pPr algn="l" rtl="0"/>
            <a:r>
              <a:rPr lang="en-US" sz="800" dirty="0" smtClean="0">
                <a:solidFill>
                  <a:schemeClr val="bg1">
                    <a:lumMod val="85000"/>
                  </a:schemeClr>
                </a:solidFill>
              </a:rPr>
              <a:t>Share</a:t>
            </a:r>
          </a:p>
          <a:p>
            <a:pPr algn="l" rtl="0"/>
            <a:r>
              <a:rPr lang="en-US" sz="800" dirty="0" smtClean="0">
                <a:solidFill>
                  <a:schemeClr val="bg1">
                    <a:lumMod val="85000"/>
                  </a:schemeClr>
                </a:solidFill>
              </a:rPr>
              <a:t>Mail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algn="l" rtl="0"/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en-US" sz="8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33" name="Picture 13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6193" y="2072479"/>
            <a:ext cx="158177" cy="158177"/>
          </a:xfrm>
          <a:prstGeom prst="rect">
            <a:avLst/>
          </a:prstGeom>
        </p:spPr>
      </p:pic>
      <p:cxnSp>
        <p:nvCxnSpPr>
          <p:cNvPr id="134" name="Straight Connector 133"/>
          <p:cNvCxnSpPr/>
          <p:nvPr userDrawn="1"/>
        </p:nvCxnSpPr>
        <p:spPr>
          <a:xfrm>
            <a:off x="4106706" y="2531499"/>
            <a:ext cx="0" cy="9732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Flowchart: Merge 134"/>
          <p:cNvSpPr/>
          <p:nvPr userDrawn="1"/>
        </p:nvSpPr>
        <p:spPr>
          <a:xfrm rot="10800000" flipV="1">
            <a:off x="4840082" y="2129568"/>
            <a:ext cx="97977" cy="48140"/>
          </a:xfrm>
          <a:prstGeom prst="flowChartMerg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extBox 135"/>
          <p:cNvSpPr txBox="1"/>
          <p:nvPr userDrawn="1"/>
        </p:nvSpPr>
        <p:spPr>
          <a:xfrm>
            <a:off x="3100856" y="2192241"/>
            <a:ext cx="404278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b="1" u="sng" dirty="0" smtClean="0">
                <a:solidFill>
                  <a:schemeClr val="accent2"/>
                </a:solidFill>
              </a:rPr>
              <a:t>  Actions</a:t>
            </a:r>
            <a:endParaRPr lang="en-US" sz="400" b="1" u="sng" dirty="0">
              <a:solidFill>
                <a:schemeClr val="accent2"/>
              </a:solidFill>
            </a:endParaRPr>
          </a:p>
        </p:txBody>
      </p:sp>
      <p:pic>
        <p:nvPicPr>
          <p:cNvPr id="138" name="Picture 137"/>
          <p:cNvPicPr>
            <a:picLocks noChangeAspect="1"/>
          </p:cNvPicPr>
          <p:nvPr userDrawn="1"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7367" y="2069340"/>
            <a:ext cx="176386" cy="167567"/>
          </a:xfrm>
          <a:prstGeom prst="rect">
            <a:avLst/>
          </a:prstGeom>
        </p:spPr>
      </p:pic>
      <p:sp>
        <p:nvSpPr>
          <p:cNvPr id="139" name="TextBox 138"/>
          <p:cNvSpPr txBox="1"/>
          <p:nvPr userDrawn="1"/>
        </p:nvSpPr>
        <p:spPr>
          <a:xfrm>
            <a:off x="3146541" y="3693321"/>
            <a:ext cx="18437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Only on desktop –</a:t>
            </a:r>
            <a:r>
              <a:rPr lang="en-US" sz="700" baseline="0" dirty="0" smtClean="0"/>
              <a:t> no change of file name</a:t>
            </a:r>
            <a:endParaRPr lang="en-US" sz="700" dirty="0"/>
          </a:p>
        </p:txBody>
      </p:sp>
      <p:cxnSp>
        <p:nvCxnSpPr>
          <p:cNvPr id="140" name="Straight Connector 139"/>
          <p:cNvCxnSpPr/>
          <p:nvPr userDrawn="1"/>
        </p:nvCxnSpPr>
        <p:spPr>
          <a:xfrm>
            <a:off x="5450376" y="2675405"/>
            <a:ext cx="0" cy="9732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 userDrawn="1"/>
        </p:nvCxnSpPr>
        <p:spPr>
          <a:xfrm>
            <a:off x="4506361" y="2551088"/>
            <a:ext cx="967908" cy="0"/>
          </a:xfrm>
          <a:prstGeom prst="line">
            <a:avLst/>
          </a:prstGeom>
          <a:ln>
            <a:solidFill>
              <a:srgbClr val="F791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Flowchart: Merge 141"/>
          <p:cNvSpPr/>
          <p:nvPr userDrawn="1"/>
        </p:nvSpPr>
        <p:spPr>
          <a:xfrm rot="10800000">
            <a:off x="5376292" y="3479403"/>
            <a:ext cx="97977" cy="48140"/>
          </a:xfrm>
          <a:prstGeom prst="flowChartMerg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" name="Picture 142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3712" y="2366775"/>
            <a:ext cx="57833" cy="59194"/>
          </a:xfrm>
          <a:prstGeom prst="rect">
            <a:avLst/>
          </a:prstGeom>
        </p:spPr>
      </p:pic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5916" y="2487481"/>
            <a:ext cx="57833" cy="59194"/>
          </a:xfrm>
          <a:prstGeom prst="rect">
            <a:avLst/>
          </a:prstGeom>
        </p:spPr>
      </p:pic>
      <p:pic>
        <p:nvPicPr>
          <p:cNvPr id="145" name="Picture 144"/>
          <p:cNvPicPr>
            <a:picLocks noChangeAspect="1"/>
          </p:cNvPicPr>
          <p:nvPr userDrawn="1"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4894211" y="2628826"/>
            <a:ext cx="231735" cy="231735"/>
          </a:xfrm>
          <a:prstGeom prst="rect">
            <a:avLst/>
          </a:prstGeom>
        </p:spPr>
      </p:pic>
      <p:grpSp>
        <p:nvGrpSpPr>
          <p:cNvPr id="146" name="Group 145"/>
          <p:cNvGrpSpPr/>
          <p:nvPr userDrawn="1"/>
        </p:nvGrpSpPr>
        <p:grpSpPr>
          <a:xfrm>
            <a:off x="5211253" y="2715039"/>
            <a:ext cx="116187" cy="727586"/>
            <a:chOff x="4241358" y="2448376"/>
            <a:chExt cx="116187" cy="727586"/>
          </a:xfrm>
        </p:grpSpPr>
        <p:grpSp>
          <p:nvGrpSpPr>
            <p:cNvPr id="147" name="Group 146"/>
            <p:cNvGrpSpPr/>
            <p:nvPr userDrawn="1"/>
          </p:nvGrpSpPr>
          <p:grpSpPr>
            <a:xfrm>
              <a:off x="4247807" y="2448376"/>
              <a:ext cx="109738" cy="727586"/>
              <a:chOff x="7177346" y="2237133"/>
              <a:chExt cx="109738" cy="727586"/>
            </a:xfrm>
          </p:grpSpPr>
          <p:pic>
            <p:nvPicPr>
              <p:cNvPr id="149" name="Picture 148"/>
              <p:cNvPicPr>
                <a:picLocks noChangeAspect="1"/>
              </p:cNvPicPr>
              <p:nvPr userDrawn="1"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77346" y="2237133"/>
                <a:ext cx="109738" cy="95106"/>
              </a:xfrm>
              <a:prstGeom prst="rect">
                <a:avLst/>
              </a:prstGeom>
            </p:spPr>
          </p:pic>
          <p:pic>
            <p:nvPicPr>
              <p:cNvPr id="150" name="Picture 149"/>
              <p:cNvPicPr>
                <a:picLocks noChangeAspect="1"/>
              </p:cNvPicPr>
              <p:nvPr userDrawn="1"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77346" y="2363629"/>
                <a:ext cx="109738" cy="95106"/>
              </a:xfrm>
              <a:prstGeom prst="rect">
                <a:avLst/>
              </a:prstGeom>
            </p:spPr>
          </p:pic>
          <p:pic>
            <p:nvPicPr>
              <p:cNvPr id="151" name="Picture 150"/>
              <p:cNvPicPr>
                <a:picLocks noChangeAspect="1"/>
              </p:cNvPicPr>
              <p:nvPr userDrawn="1"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77346" y="2490125"/>
                <a:ext cx="109738" cy="95106"/>
              </a:xfrm>
              <a:prstGeom prst="rect">
                <a:avLst/>
              </a:prstGeom>
            </p:spPr>
          </p:pic>
          <p:pic>
            <p:nvPicPr>
              <p:cNvPr id="152" name="Picture 151"/>
              <p:cNvPicPr>
                <a:picLocks noChangeAspect="1"/>
              </p:cNvPicPr>
              <p:nvPr userDrawn="1"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77346" y="2743117"/>
                <a:ext cx="109738" cy="95106"/>
              </a:xfrm>
              <a:prstGeom prst="rect">
                <a:avLst/>
              </a:prstGeom>
            </p:spPr>
          </p:pic>
          <p:pic>
            <p:nvPicPr>
              <p:cNvPr id="153" name="Picture 152"/>
              <p:cNvPicPr>
                <a:picLocks noChangeAspect="1"/>
              </p:cNvPicPr>
              <p:nvPr userDrawn="1"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77346" y="2869613"/>
                <a:ext cx="109738" cy="95106"/>
              </a:xfrm>
              <a:prstGeom prst="rect">
                <a:avLst/>
              </a:prstGeom>
            </p:spPr>
          </p:pic>
        </p:grp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1358" y="2825814"/>
              <a:ext cx="98009" cy="103774"/>
            </a:xfrm>
            <a:prstGeom prst="rect">
              <a:avLst/>
            </a:prstGeom>
          </p:spPr>
        </p:pic>
      </p:grpSp>
      <p:sp>
        <p:nvSpPr>
          <p:cNvPr id="154" name="Rectangle 153"/>
          <p:cNvSpPr/>
          <p:nvPr userDrawn="1"/>
        </p:nvSpPr>
        <p:spPr>
          <a:xfrm>
            <a:off x="4417994" y="2309122"/>
            <a:ext cx="1068712" cy="126948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  </a:t>
            </a:r>
          </a:p>
        </p:txBody>
      </p:sp>
      <p:cxnSp>
        <p:nvCxnSpPr>
          <p:cNvPr id="155" name="Straight Connector 154"/>
          <p:cNvCxnSpPr/>
          <p:nvPr userDrawn="1"/>
        </p:nvCxnSpPr>
        <p:spPr>
          <a:xfrm>
            <a:off x="5458451" y="2601301"/>
            <a:ext cx="0" cy="9732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 userDrawn="1"/>
        </p:nvCxnSpPr>
        <p:spPr>
          <a:xfrm>
            <a:off x="4417994" y="2513519"/>
            <a:ext cx="1069127" cy="7144"/>
          </a:xfrm>
          <a:prstGeom prst="line">
            <a:avLst/>
          </a:prstGeom>
          <a:ln>
            <a:solidFill>
              <a:srgbClr val="F791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7" name="Group 156"/>
          <p:cNvGrpSpPr/>
          <p:nvPr userDrawn="1"/>
        </p:nvGrpSpPr>
        <p:grpSpPr>
          <a:xfrm>
            <a:off x="4645163" y="2314042"/>
            <a:ext cx="701380" cy="184666"/>
            <a:chOff x="4600266" y="2727083"/>
            <a:chExt cx="701380" cy="184666"/>
          </a:xfrm>
        </p:grpSpPr>
        <p:sp>
          <p:nvSpPr>
            <p:cNvPr id="158" name="Rectangle 157"/>
            <p:cNvSpPr/>
            <p:nvPr userDrawn="1"/>
          </p:nvSpPr>
          <p:spPr>
            <a:xfrm>
              <a:off x="4600266" y="2776845"/>
              <a:ext cx="567507" cy="10223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TextBox 158"/>
            <p:cNvSpPr txBox="1"/>
            <p:nvPr userDrawn="1"/>
          </p:nvSpPr>
          <p:spPr>
            <a:xfrm>
              <a:off x="4649347" y="2727083"/>
              <a:ext cx="42992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i="1" dirty="0" smtClean="0">
                  <a:solidFill>
                    <a:schemeClr val="bg1">
                      <a:lumMod val="65000"/>
                    </a:schemeClr>
                  </a:solidFill>
                </a:rPr>
                <a:t>Search</a:t>
              </a:r>
              <a:endParaRPr lang="en-US" sz="600" i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160" name="Picture 159"/>
            <p:cNvPicPr>
              <a:picLocks noChangeAspect="1"/>
            </p:cNvPicPr>
            <p:nvPr userDrawn="1"/>
          </p:nvPicPr>
          <p:blipFill>
            <a:blip r:embed="rId1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4030" y="2784154"/>
              <a:ext cx="87616" cy="87616"/>
            </a:xfrm>
            <a:prstGeom prst="rect">
              <a:avLst/>
            </a:prstGeom>
          </p:spPr>
        </p:pic>
      </p:grpSp>
      <p:pic>
        <p:nvPicPr>
          <p:cNvPr id="161" name="Picture 160"/>
          <p:cNvPicPr>
            <a:picLocks noChangeAspect="1"/>
          </p:cNvPicPr>
          <p:nvPr userDrawn="1"/>
        </p:nvPicPr>
        <p:blipFill>
          <a:blip r:embed="rId13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2817" y="2696570"/>
            <a:ext cx="108002" cy="108002"/>
          </a:xfrm>
          <a:prstGeom prst="rect">
            <a:avLst/>
          </a:prstGeom>
        </p:spPr>
      </p:pic>
      <p:pic>
        <p:nvPicPr>
          <p:cNvPr id="162" name="Picture 161"/>
          <p:cNvPicPr>
            <a:picLocks noChangeAspect="1"/>
          </p:cNvPicPr>
          <p:nvPr userDrawn="1"/>
        </p:nvPicPr>
        <p:blipFill>
          <a:blip r:embed="rId14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9072" y="2926893"/>
            <a:ext cx="129875" cy="129875"/>
          </a:xfrm>
          <a:prstGeom prst="rect">
            <a:avLst/>
          </a:prstGeom>
        </p:spPr>
      </p:pic>
      <p:sp>
        <p:nvSpPr>
          <p:cNvPr id="163" name="TextBox 162"/>
          <p:cNvSpPr txBox="1"/>
          <p:nvPr userDrawn="1"/>
        </p:nvSpPr>
        <p:spPr>
          <a:xfrm>
            <a:off x="4305031" y="2186940"/>
            <a:ext cx="844792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" b="1" u="sng" dirty="0" smtClean="0">
                <a:solidFill>
                  <a:schemeClr val="accent2"/>
                </a:solidFill>
              </a:rPr>
              <a:t>  Roles-</a:t>
            </a:r>
            <a:r>
              <a:rPr lang="en-US" sz="400" b="1" u="sng" baseline="0" dirty="0" smtClean="0">
                <a:solidFill>
                  <a:schemeClr val="accent2"/>
                </a:solidFill>
              </a:rPr>
              <a:t> </a:t>
            </a:r>
            <a:r>
              <a:rPr lang="en-US" sz="400" b="1" u="sng" dirty="0" smtClean="0">
                <a:solidFill>
                  <a:schemeClr val="accent2"/>
                </a:solidFill>
              </a:rPr>
              <a:t>copy</a:t>
            </a:r>
            <a:endParaRPr lang="en-US" sz="4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4" name="TextBox 163"/>
          <p:cNvSpPr txBox="1"/>
          <p:nvPr userDrawn="1"/>
        </p:nvSpPr>
        <p:spPr>
          <a:xfrm>
            <a:off x="4488898" y="2640748"/>
            <a:ext cx="9784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A </a:t>
            </a:r>
            <a:r>
              <a:rPr lang="en-US" sz="800" dirty="0" err="1" smtClean="0">
                <a:solidFill>
                  <a:schemeClr val="bg2">
                    <a:lumMod val="50000"/>
                  </a:schemeClr>
                </a:solidFill>
              </a:rPr>
              <a:t>Yoav</a:t>
            </a:r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800" dirty="0" err="1" smtClean="0">
                <a:solidFill>
                  <a:schemeClr val="bg2">
                    <a:lumMod val="50000"/>
                  </a:schemeClr>
                </a:solidFill>
              </a:rPr>
              <a:t>Rozen</a:t>
            </a:r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…</a:t>
            </a:r>
          </a:p>
          <a:p>
            <a:pPr algn="l" rtl="0"/>
            <a: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 </a:t>
            </a: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Yossi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CTO</a:t>
            </a:r>
          </a:p>
          <a:p>
            <a:pPr algn="l" rtl="0"/>
            <a:r>
              <a:rPr lang="en-US" sz="800" dirty="0" smtClean="0">
                <a:solidFill>
                  <a:schemeClr val="bg1">
                    <a:lumMod val="85000"/>
                  </a:schemeClr>
                </a:solidFill>
              </a:rPr>
              <a:t>Cleaners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D Engineer A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E Tea maker</a:t>
            </a:r>
          </a:p>
          <a:p>
            <a:endParaRPr lang="en-US" sz="800" dirty="0"/>
          </a:p>
        </p:txBody>
      </p:sp>
      <p:sp>
        <p:nvSpPr>
          <p:cNvPr id="165" name="Right Triangle 164"/>
          <p:cNvSpPr/>
          <p:nvPr userDrawn="1"/>
        </p:nvSpPr>
        <p:spPr>
          <a:xfrm rot="13500000">
            <a:off x="4070226" y="2804577"/>
            <a:ext cx="220237" cy="220237"/>
          </a:xfrm>
          <a:prstGeom prst="rtTriangle">
            <a:avLst/>
          </a:prstGeom>
          <a:solidFill>
            <a:srgbClr val="FFC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6" name="Picture 165"/>
          <p:cNvPicPr>
            <a:picLocks noChangeAspect="1"/>
          </p:cNvPicPr>
          <p:nvPr userDrawn="1"/>
        </p:nvPicPr>
        <p:blipFill>
          <a:blip r:embed="rId13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2528" y="2807928"/>
            <a:ext cx="108002" cy="108002"/>
          </a:xfrm>
          <a:prstGeom prst="rect">
            <a:avLst/>
          </a:prstGeom>
        </p:spPr>
      </p:pic>
      <p:pic>
        <p:nvPicPr>
          <p:cNvPr id="167" name="Picture 166"/>
          <p:cNvPicPr>
            <a:picLocks noChangeAspect="1"/>
          </p:cNvPicPr>
          <p:nvPr userDrawn="1"/>
        </p:nvPicPr>
        <p:blipFill>
          <a:blip r:embed="rId14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9072" y="3061362"/>
            <a:ext cx="129875" cy="129875"/>
          </a:xfrm>
          <a:prstGeom prst="rect">
            <a:avLst/>
          </a:prstGeom>
        </p:spPr>
      </p:pic>
      <p:pic>
        <p:nvPicPr>
          <p:cNvPr id="168" name="Picture 167"/>
          <p:cNvPicPr>
            <a:picLocks noChangeAspect="1"/>
          </p:cNvPicPr>
          <p:nvPr userDrawn="1"/>
        </p:nvPicPr>
        <p:blipFill>
          <a:blip r:embed="rId14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8031" y="3187480"/>
            <a:ext cx="129875" cy="129875"/>
          </a:xfrm>
          <a:prstGeom prst="rect">
            <a:avLst/>
          </a:prstGeom>
        </p:spPr>
      </p:pic>
      <p:pic>
        <p:nvPicPr>
          <p:cNvPr id="169" name="Picture 168"/>
          <p:cNvPicPr>
            <a:picLocks noChangeAspect="1"/>
          </p:cNvPicPr>
          <p:nvPr userDrawn="1"/>
        </p:nvPicPr>
        <p:blipFill>
          <a:blip r:embed="rId13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0503" y="3307819"/>
            <a:ext cx="108002" cy="108002"/>
          </a:xfrm>
          <a:prstGeom prst="rect">
            <a:avLst/>
          </a:prstGeom>
        </p:spPr>
      </p:pic>
      <p:grpSp>
        <p:nvGrpSpPr>
          <p:cNvPr id="170" name="Group 169"/>
          <p:cNvGrpSpPr/>
          <p:nvPr userDrawn="1"/>
        </p:nvGrpSpPr>
        <p:grpSpPr>
          <a:xfrm>
            <a:off x="3390064" y="2328444"/>
            <a:ext cx="701380" cy="184666"/>
            <a:chOff x="4600266" y="2727083"/>
            <a:chExt cx="701380" cy="184666"/>
          </a:xfrm>
        </p:grpSpPr>
        <p:sp>
          <p:nvSpPr>
            <p:cNvPr id="171" name="Rectangle 170"/>
            <p:cNvSpPr/>
            <p:nvPr userDrawn="1"/>
          </p:nvSpPr>
          <p:spPr>
            <a:xfrm>
              <a:off x="4600266" y="2776845"/>
              <a:ext cx="567507" cy="10223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TextBox 171"/>
            <p:cNvSpPr txBox="1"/>
            <p:nvPr userDrawn="1"/>
          </p:nvSpPr>
          <p:spPr>
            <a:xfrm>
              <a:off x="4649347" y="2727083"/>
              <a:ext cx="42992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i="1" dirty="0" smtClean="0">
                  <a:solidFill>
                    <a:schemeClr val="bg1">
                      <a:lumMod val="65000"/>
                    </a:schemeClr>
                  </a:solidFill>
                </a:rPr>
                <a:t>Search</a:t>
              </a:r>
              <a:endParaRPr lang="en-US" sz="600" i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173" name="Picture 172"/>
            <p:cNvPicPr>
              <a:picLocks noChangeAspect="1"/>
            </p:cNvPicPr>
            <p:nvPr userDrawn="1"/>
          </p:nvPicPr>
          <p:blipFill>
            <a:blip r:embed="rId1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4030" y="2784154"/>
              <a:ext cx="87616" cy="87616"/>
            </a:xfrm>
            <a:prstGeom prst="rect">
              <a:avLst/>
            </a:prstGeom>
          </p:spPr>
        </p:pic>
      </p:grpSp>
      <p:cxnSp>
        <p:nvCxnSpPr>
          <p:cNvPr id="174" name="Straight Connector 173"/>
          <p:cNvCxnSpPr/>
          <p:nvPr userDrawn="1"/>
        </p:nvCxnSpPr>
        <p:spPr>
          <a:xfrm>
            <a:off x="3192986" y="2495836"/>
            <a:ext cx="965348" cy="0"/>
          </a:xfrm>
          <a:prstGeom prst="line">
            <a:avLst/>
          </a:prstGeom>
          <a:ln>
            <a:solidFill>
              <a:srgbClr val="F791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3168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0166" y="269575"/>
            <a:ext cx="155408" cy="155408"/>
          </a:xfrm>
          <a:prstGeom prst="rect">
            <a:avLst/>
          </a:prstGeom>
        </p:spPr>
      </p:pic>
      <p:sp>
        <p:nvSpPr>
          <p:cNvPr id="188" name="TextBox 187"/>
          <p:cNvSpPr txBox="1"/>
          <p:nvPr userDrawn="1"/>
        </p:nvSpPr>
        <p:spPr>
          <a:xfrm>
            <a:off x="2057400" y="590550"/>
            <a:ext cx="2952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ym typeface="Wingdings" panose="05000000000000000000" pitchFamily="2" charset="2"/>
              </a:rPr>
              <a:t></a:t>
            </a:r>
            <a:endParaRPr lang="en-US" dirty="0"/>
          </a:p>
        </p:txBody>
      </p:sp>
      <p:grpSp>
        <p:nvGrpSpPr>
          <p:cNvPr id="176" name="Group 175"/>
          <p:cNvGrpSpPr/>
          <p:nvPr userDrawn="1"/>
        </p:nvGrpSpPr>
        <p:grpSpPr>
          <a:xfrm>
            <a:off x="2744431" y="1337748"/>
            <a:ext cx="2930068" cy="3124200"/>
            <a:chOff x="3343393" y="971550"/>
            <a:chExt cx="2281634" cy="3124200"/>
          </a:xfrm>
        </p:grpSpPr>
        <p:sp>
          <p:nvSpPr>
            <p:cNvPr id="177" name="Rectangle 176"/>
            <p:cNvSpPr/>
            <p:nvPr/>
          </p:nvSpPr>
          <p:spPr>
            <a:xfrm>
              <a:off x="3581400" y="971550"/>
              <a:ext cx="2043627" cy="3124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66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3650106" y="1704359"/>
              <a:ext cx="1912236" cy="187623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3343393" y="1688417"/>
              <a:ext cx="88760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u="sng" dirty="0" smtClean="0">
                  <a:solidFill>
                    <a:schemeClr val="bg2">
                      <a:lumMod val="50000"/>
                    </a:schemeClr>
                  </a:solidFill>
                  <a:latin typeface="+mn-lt"/>
                </a:rPr>
                <a:t>  Policy- Details</a:t>
              </a:r>
              <a:endParaRPr lang="en-US" sz="800" b="1" u="sng" dirty="0">
                <a:solidFill>
                  <a:schemeClr val="bg2">
                    <a:lumMod val="50000"/>
                  </a:schemeClr>
                </a:solidFill>
                <a:latin typeface="+mn-lt"/>
              </a:endParaRPr>
            </a:p>
          </p:txBody>
        </p:sp>
        <p:pic>
          <p:nvPicPr>
            <p:cNvPr id="180" name="Picture 179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8554" y="979498"/>
              <a:ext cx="148233" cy="200000"/>
            </a:xfrm>
            <a:prstGeom prst="rect">
              <a:avLst/>
            </a:prstGeom>
          </p:spPr>
        </p:pic>
      </p:grpSp>
      <p:sp>
        <p:nvSpPr>
          <p:cNvPr id="181" name="Rectangle 180"/>
          <p:cNvSpPr/>
          <p:nvPr userDrawn="1"/>
        </p:nvSpPr>
        <p:spPr>
          <a:xfrm>
            <a:off x="3062544" y="1647311"/>
            <a:ext cx="2531454" cy="2286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TextBox 204"/>
          <p:cNvSpPr txBox="1"/>
          <p:nvPr userDrawn="1"/>
        </p:nvSpPr>
        <p:spPr>
          <a:xfrm>
            <a:off x="3001584" y="1491874"/>
            <a:ext cx="7473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Classification</a:t>
            </a:r>
            <a:endParaRPr lang="en-US" sz="800" b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6" name="Rectangle 205"/>
          <p:cNvSpPr/>
          <p:nvPr userDrawn="1"/>
        </p:nvSpPr>
        <p:spPr>
          <a:xfrm>
            <a:off x="3124809" y="1697171"/>
            <a:ext cx="68592" cy="68592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/>
          <p:nvPr userDrawn="1"/>
        </p:nvSpPr>
        <p:spPr>
          <a:xfrm>
            <a:off x="3485836" y="1697171"/>
            <a:ext cx="68592" cy="68592"/>
          </a:xfrm>
          <a:prstGeom prst="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 userDrawn="1"/>
        </p:nvSpPr>
        <p:spPr>
          <a:xfrm>
            <a:off x="3842227" y="1697171"/>
            <a:ext cx="68592" cy="68592"/>
          </a:xfrm>
          <a:prstGeom prst="rect">
            <a:avLst/>
          </a:prstGeom>
          <a:solidFill>
            <a:srgbClr val="FFC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 userDrawn="1"/>
        </p:nvSpPr>
        <p:spPr>
          <a:xfrm>
            <a:off x="4192854" y="1697171"/>
            <a:ext cx="68592" cy="68592"/>
          </a:xfrm>
          <a:prstGeom prst="rect">
            <a:avLst/>
          </a:prstGeom>
          <a:solidFill>
            <a:srgbClr val="FFFF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/>
          <p:cNvSpPr/>
          <p:nvPr userDrawn="1"/>
        </p:nvSpPr>
        <p:spPr>
          <a:xfrm>
            <a:off x="4556651" y="1697171"/>
            <a:ext cx="68592" cy="68592"/>
          </a:xfrm>
          <a:prstGeom prst="rect">
            <a:avLst/>
          </a:prstGeom>
          <a:solidFill>
            <a:srgbClr val="92D05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/>
          <p:nvPr userDrawn="1"/>
        </p:nvSpPr>
        <p:spPr>
          <a:xfrm>
            <a:off x="3426599" y="1648443"/>
            <a:ext cx="357870" cy="22270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 userDrawn="1"/>
        </p:nvSpPr>
        <p:spPr>
          <a:xfrm>
            <a:off x="4875244" y="1650824"/>
            <a:ext cx="357870" cy="22270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 userDrawn="1"/>
        </p:nvSpPr>
        <p:spPr>
          <a:xfrm>
            <a:off x="4141765" y="1650151"/>
            <a:ext cx="357870" cy="22270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 userDrawn="1"/>
        </p:nvSpPr>
        <p:spPr>
          <a:xfrm>
            <a:off x="4933011" y="1697171"/>
            <a:ext cx="68592" cy="68592"/>
          </a:xfrm>
          <a:prstGeom prst="rect">
            <a:avLst/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 userDrawn="1"/>
        </p:nvSpPr>
        <p:spPr>
          <a:xfrm>
            <a:off x="5293144" y="1697171"/>
            <a:ext cx="68592" cy="6859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TextBox 233"/>
          <p:cNvSpPr txBox="1"/>
          <p:nvPr userDrawn="1"/>
        </p:nvSpPr>
        <p:spPr>
          <a:xfrm>
            <a:off x="3847879" y="1562591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Wingdings" panose="05000000000000000000" pitchFamily="2" charset="2"/>
              </a:rPr>
              <a:t></a:t>
            </a:r>
            <a:endParaRPr lang="en-US" dirty="0"/>
          </a:p>
        </p:txBody>
      </p:sp>
      <p:sp>
        <p:nvSpPr>
          <p:cNvPr id="235" name="Rectangle 234"/>
          <p:cNvSpPr/>
          <p:nvPr userDrawn="1"/>
        </p:nvSpPr>
        <p:spPr>
          <a:xfrm>
            <a:off x="3062544" y="1882141"/>
            <a:ext cx="2531454" cy="106284"/>
          </a:xfrm>
          <a:prstGeom prst="rect">
            <a:avLst/>
          </a:prstGeom>
          <a:solidFill>
            <a:schemeClr val="accent4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TextBox 235"/>
          <p:cNvSpPr txBox="1"/>
          <p:nvPr userDrawn="1"/>
        </p:nvSpPr>
        <p:spPr>
          <a:xfrm>
            <a:off x="2987240" y="1739160"/>
            <a:ext cx="760732" cy="1692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Top Secret</a:t>
            </a:r>
            <a:endParaRPr lang="en-US" sz="5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237" name="TextBox 236"/>
          <p:cNvSpPr txBox="1"/>
          <p:nvPr userDrawn="1"/>
        </p:nvSpPr>
        <p:spPr>
          <a:xfrm>
            <a:off x="3347230" y="1739159"/>
            <a:ext cx="873554" cy="1692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Top Guarded</a:t>
            </a:r>
            <a:endParaRPr lang="en-US" sz="5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238" name="TextBox 237"/>
          <p:cNvSpPr txBox="1"/>
          <p:nvPr userDrawn="1"/>
        </p:nvSpPr>
        <p:spPr>
          <a:xfrm>
            <a:off x="3729114" y="1738549"/>
            <a:ext cx="799309" cy="1692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Guarded</a:t>
            </a:r>
            <a:endParaRPr lang="en-US" sz="5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239" name="Rectangle 238"/>
          <p:cNvSpPr/>
          <p:nvPr userDrawn="1"/>
        </p:nvSpPr>
        <p:spPr>
          <a:xfrm>
            <a:off x="4080467" y="1730929"/>
            <a:ext cx="1012168" cy="1692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 rtl="0"/>
            <a:r>
              <a:rPr lang="en-US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Classified A</a:t>
            </a:r>
            <a:endParaRPr lang="en-US" sz="5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240" name="Rectangle 239"/>
          <p:cNvSpPr/>
          <p:nvPr userDrawn="1"/>
        </p:nvSpPr>
        <p:spPr>
          <a:xfrm>
            <a:off x="4451879" y="1730961"/>
            <a:ext cx="1007970" cy="1692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 rtl="0"/>
            <a:r>
              <a:rPr lang="en-US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Classified B</a:t>
            </a:r>
            <a:endParaRPr lang="en-US" sz="5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241" name="Rectangle 240"/>
          <p:cNvSpPr/>
          <p:nvPr userDrawn="1"/>
        </p:nvSpPr>
        <p:spPr>
          <a:xfrm>
            <a:off x="4464019" y="1729735"/>
            <a:ext cx="779173" cy="1692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General</a:t>
            </a:r>
            <a:endParaRPr lang="en-US" sz="5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242" name="Rectangle 241"/>
          <p:cNvSpPr/>
          <p:nvPr userDrawn="1"/>
        </p:nvSpPr>
        <p:spPr>
          <a:xfrm>
            <a:off x="4752425" y="1729659"/>
            <a:ext cx="779173" cy="1692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NONE</a:t>
            </a:r>
            <a:endParaRPr lang="en-US" sz="5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243" name="TextBox 242"/>
          <p:cNvSpPr txBox="1"/>
          <p:nvPr userDrawn="1"/>
        </p:nvSpPr>
        <p:spPr>
          <a:xfrm>
            <a:off x="3075901" y="3598611"/>
            <a:ext cx="74732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b="1" u="sng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Conditions-</a:t>
            </a:r>
            <a:r>
              <a:rPr lang="en-US" sz="500" b="1" u="sng" baseline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500" b="1" u="sng" baseline="0" dirty="0" smtClean="0">
                <a:solidFill>
                  <a:srgbClr val="FFC000"/>
                </a:solidFill>
              </a:rPr>
              <a:t>ALL</a:t>
            </a:r>
            <a:endParaRPr lang="en-US" sz="500" b="1" u="sng" dirty="0">
              <a:solidFill>
                <a:srgbClr val="FFC000"/>
              </a:solidFill>
            </a:endParaRPr>
          </a:p>
        </p:txBody>
      </p:sp>
      <p:sp>
        <p:nvSpPr>
          <p:cNvPr id="244" name="TextBox 243"/>
          <p:cNvSpPr txBox="1"/>
          <p:nvPr userDrawn="1"/>
        </p:nvSpPr>
        <p:spPr>
          <a:xfrm>
            <a:off x="4038501" y="4277781"/>
            <a:ext cx="7024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Protect &amp; Send</a:t>
            </a:r>
            <a:endParaRPr lang="en-US" sz="600" dirty="0"/>
          </a:p>
        </p:txBody>
      </p:sp>
      <p:sp>
        <p:nvSpPr>
          <p:cNvPr id="245" name="TextBox 244"/>
          <p:cNvSpPr txBox="1"/>
          <p:nvPr userDrawn="1"/>
        </p:nvSpPr>
        <p:spPr>
          <a:xfrm>
            <a:off x="4028108" y="1293765"/>
            <a:ext cx="5774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latin typeface="+mj-lt"/>
              </a:rPr>
              <a:t>Mail Date</a:t>
            </a:r>
            <a:endParaRPr lang="en-US" sz="800" b="1" dirty="0">
              <a:latin typeface="+mj-lt"/>
            </a:endParaRPr>
          </a:p>
        </p:txBody>
      </p:sp>
      <p:cxnSp>
        <p:nvCxnSpPr>
          <p:cNvPr id="246" name="Straight Connector 245"/>
          <p:cNvCxnSpPr/>
          <p:nvPr userDrawn="1"/>
        </p:nvCxnSpPr>
        <p:spPr>
          <a:xfrm>
            <a:off x="3391989" y="1468976"/>
            <a:ext cx="226543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TextBox 246"/>
          <p:cNvSpPr txBox="1"/>
          <p:nvPr userDrawn="1"/>
        </p:nvSpPr>
        <p:spPr>
          <a:xfrm>
            <a:off x="5398354" y="1323356"/>
            <a:ext cx="3385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48" name="Group 247"/>
          <p:cNvGrpSpPr/>
          <p:nvPr userDrawn="1"/>
        </p:nvGrpSpPr>
        <p:grpSpPr>
          <a:xfrm>
            <a:off x="4227150" y="3960030"/>
            <a:ext cx="338148" cy="352757"/>
            <a:chOff x="4419600" y="2438400"/>
            <a:chExt cx="319468" cy="333270"/>
          </a:xfrm>
        </p:grpSpPr>
        <p:pic>
          <p:nvPicPr>
            <p:cNvPr id="249" name="Picture 248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48201" y="2496837"/>
              <a:ext cx="274833" cy="274833"/>
            </a:xfrm>
            <a:prstGeom prst="rect">
              <a:avLst/>
            </a:prstGeom>
          </p:spPr>
        </p:pic>
        <p:sp>
          <p:nvSpPr>
            <p:cNvPr id="250" name="Oval 249"/>
            <p:cNvSpPr/>
            <p:nvPr userDrawn="1"/>
          </p:nvSpPr>
          <p:spPr>
            <a:xfrm>
              <a:off x="4419600" y="2438400"/>
              <a:ext cx="319468" cy="31946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1" name="Group 250"/>
          <p:cNvGrpSpPr/>
          <p:nvPr userDrawn="1"/>
        </p:nvGrpSpPr>
        <p:grpSpPr>
          <a:xfrm rot="16200000">
            <a:off x="5485737" y="1517433"/>
            <a:ext cx="45719" cy="189783"/>
            <a:chOff x="5774227" y="1554291"/>
            <a:chExt cx="45720" cy="189783"/>
          </a:xfrm>
        </p:grpSpPr>
        <p:sp>
          <p:nvSpPr>
            <p:cNvPr id="252" name="Rectangle 251"/>
            <p:cNvSpPr/>
            <p:nvPr userDrawn="1"/>
          </p:nvSpPr>
          <p:spPr>
            <a:xfrm>
              <a:off x="5774228" y="1554291"/>
              <a:ext cx="45719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/>
            <p:cNvSpPr/>
            <p:nvPr userDrawn="1"/>
          </p:nvSpPr>
          <p:spPr>
            <a:xfrm>
              <a:off x="5774228" y="1625420"/>
              <a:ext cx="45719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/>
            <p:cNvSpPr/>
            <p:nvPr userDrawn="1"/>
          </p:nvSpPr>
          <p:spPr>
            <a:xfrm>
              <a:off x="5774227" y="1698355"/>
              <a:ext cx="45719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5" name="Rectangle 254"/>
          <p:cNvSpPr/>
          <p:nvPr userDrawn="1"/>
        </p:nvSpPr>
        <p:spPr>
          <a:xfrm>
            <a:off x="3873352" y="2078543"/>
            <a:ext cx="1081191" cy="127113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800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l"/>
            <a:r>
              <a:rPr lang="en-US" sz="800" b="1" dirty="0" smtClean="0">
                <a:solidFill>
                  <a:schemeClr val="tx1"/>
                </a:solidFill>
              </a:rPr>
              <a:t>P10</a:t>
            </a:r>
          </a:p>
          <a:p>
            <a:pPr algn="l"/>
            <a:endParaRPr 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6" name="Rectangle 255"/>
          <p:cNvSpPr/>
          <p:nvPr userDrawn="1"/>
        </p:nvSpPr>
        <p:spPr>
          <a:xfrm>
            <a:off x="3193401" y="2314042"/>
            <a:ext cx="965760" cy="12683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he-IL" sz="800" dirty="0" smtClean="0">
              <a:solidFill>
                <a:srgbClr val="FFC000"/>
              </a:solidFill>
            </a:endParaRPr>
          </a:p>
          <a:p>
            <a:pPr algn="l" rtl="0"/>
            <a:endParaRPr lang="he-IL" sz="800" dirty="0" smtClean="0">
              <a:solidFill>
                <a:srgbClr val="FFC000"/>
              </a:solidFill>
            </a:endParaRPr>
          </a:p>
          <a:p>
            <a:pPr algn="l" rtl="0"/>
            <a:r>
              <a:rPr lang="en-US" sz="800" dirty="0" smtClean="0">
                <a:solidFill>
                  <a:srgbClr val="FFC000"/>
                </a:solidFill>
              </a:rPr>
              <a:t>Copy</a:t>
            </a:r>
          </a:p>
          <a:p>
            <a:pPr algn="l" rtl="0"/>
            <a:r>
              <a:rPr lang="en-US" sz="800" dirty="0" smtClean="0">
                <a:solidFill>
                  <a:schemeClr val="bg1">
                    <a:lumMod val="85000"/>
                  </a:schemeClr>
                </a:solidFill>
              </a:rPr>
              <a:t>Send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Save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Change</a:t>
            </a:r>
          </a:p>
          <a:p>
            <a:pPr algn="l" rtl="0"/>
            <a:r>
              <a:rPr lang="en-US" sz="800" dirty="0" smtClean="0">
                <a:solidFill>
                  <a:schemeClr val="bg1">
                    <a:lumMod val="85000"/>
                  </a:schemeClr>
                </a:solidFill>
              </a:rPr>
              <a:t>Share</a:t>
            </a:r>
          </a:p>
          <a:p>
            <a:pPr algn="l" rtl="0"/>
            <a:r>
              <a:rPr lang="en-US" sz="800" dirty="0" smtClean="0">
                <a:solidFill>
                  <a:schemeClr val="bg1">
                    <a:lumMod val="85000"/>
                  </a:schemeClr>
                </a:solidFill>
              </a:rPr>
              <a:t>Mail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algn="l" rtl="0"/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en-US" sz="8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57" name="Picture 25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6193" y="2072479"/>
            <a:ext cx="158177" cy="158177"/>
          </a:xfrm>
          <a:prstGeom prst="rect">
            <a:avLst/>
          </a:prstGeom>
        </p:spPr>
      </p:pic>
      <p:cxnSp>
        <p:nvCxnSpPr>
          <p:cNvPr id="258" name="Straight Connector 257"/>
          <p:cNvCxnSpPr/>
          <p:nvPr userDrawn="1"/>
        </p:nvCxnSpPr>
        <p:spPr>
          <a:xfrm>
            <a:off x="4106706" y="2531499"/>
            <a:ext cx="0" cy="9732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Flowchart: Merge 258"/>
          <p:cNvSpPr/>
          <p:nvPr userDrawn="1"/>
        </p:nvSpPr>
        <p:spPr>
          <a:xfrm rot="10800000" flipV="1">
            <a:off x="4840082" y="2129568"/>
            <a:ext cx="97977" cy="48140"/>
          </a:xfrm>
          <a:prstGeom prst="flowChartMerg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TextBox 259"/>
          <p:cNvSpPr txBox="1"/>
          <p:nvPr userDrawn="1"/>
        </p:nvSpPr>
        <p:spPr>
          <a:xfrm>
            <a:off x="3100856" y="2192241"/>
            <a:ext cx="404278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b="1" u="sng" dirty="0" smtClean="0">
                <a:solidFill>
                  <a:schemeClr val="accent2"/>
                </a:solidFill>
              </a:rPr>
              <a:t>  Actions</a:t>
            </a:r>
            <a:endParaRPr lang="en-US" sz="400" b="1" u="sng" dirty="0">
              <a:solidFill>
                <a:schemeClr val="accent2"/>
              </a:solidFill>
            </a:endParaRPr>
          </a:p>
        </p:txBody>
      </p:sp>
      <p:pic>
        <p:nvPicPr>
          <p:cNvPr id="261" name="Picture 260"/>
          <p:cNvPicPr>
            <a:picLocks noChangeAspect="1"/>
          </p:cNvPicPr>
          <p:nvPr userDrawn="1"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7367" y="2069340"/>
            <a:ext cx="176386" cy="167567"/>
          </a:xfrm>
          <a:prstGeom prst="rect">
            <a:avLst/>
          </a:prstGeom>
        </p:spPr>
      </p:pic>
      <p:sp>
        <p:nvSpPr>
          <p:cNvPr id="262" name="TextBox 261"/>
          <p:cNvSpPr txBox="1"/>
          <p:nvPr userDrawn="1"/>
        </p:nvSpPr>
        <p:spPr>
          <a:xfrm>
            <a:off x="3146541" y="3693321"/>
            <a:ext cx="18437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Only on desktop –</a:t>
            </a:r>
            <a:r>
              <a:rPr lang="en-US" sz="700" baseline="0" dirty="0" smtClean="0"/>
              <a:t> no change of file name</a:t>
            </a:r>
            <a:endParaRPr lang="en-US" sz="700" dirty="0"/>
          </a:p>
        </p:txBody>
      </p:sp>
      <p:cxnSp>
        <p:nvCxnSpPr>
          <p:cNvPr id="263" name="Straight Connector 262"/>
          <p:cNvCxnSpPr/>
          <p:nvPr userDrawn="1"/>
        </p:nvCxnSpPr>
        <p:spPr>
          <a:xfrm>
            <a:off x="5450376" y="2675405"/>
            <a:ext cx="0" cy="9732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 userDrawn="1"/>
        </p:nvCxnSpPr>
        <p:spPr>
          <a:xfrm>
            <a:off x="4506361" y="2551088"/>
            <a:ext cx="967908" cy="0"/>
          </a:xfrm>
          <a:prstGeom prst="line">
            <a:avLst/>
          </a:prstGeom>
          <a:ln>
            <a:solidFill>
              <a:srgbClr val="F791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Flowchart: Merge 264"/>
          <p:cNvSpPr/>
          <p:nvPr userDrawn="1"/>
        </p:nvSpPr>
        <p:spPr>
          <a:xfrm rot="10800000">
            <a:off x="5376292" y="3479403"/>
            <a:ext cx="97977" cy="48140"/>
          </a:xfrm>
          <a:prstGeom prst="flowChartMerg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6" name="Picture 265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3712" y="2366775"/>
            <a:ext cx="57833" cy="59194"/>
          </a:xfrm>
          <a:prstGeom prst="rect">
            <a:avLst/>
          </a:prstGeom>
        </p:spPr>
      </p:pic>
      <p:pic>
        <p:nvPicPr>
          <p:cNvPr id="267" name="Picture 266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5916" y="2487481"/>
            <a:ext cx="57833" cy="59194"/>
          </a:xfrm>
          <a:prstGeom prst="rect">
            <a:avLst/>
          </a:prstGeom>
        </p:spPr>
      </p:pic>
      <p:pic>
        <p:nvPicPr>
          <p:cNvPr id="268" name="Picture 267"/>
          <p:cNvPicPr>
            <a:picLocks noChangeAspect="1"/>
          </p:cNvPicPr>
          <p:nvPr userDrawn="1"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4894211" y="2628826"/>
            <a:ext cx="231735" cy="231735"/>
          </a:xfrm>
          <a:prstGeom prst="rect">
            <a:avLst/>
          </a:prstGeom>
        </p:spPr>
      </p:pic>
      <p:grpSp>
        <p:nvGrpSpPr>
          <p:cNvPr id="269" name="Group 268"/>
          <p:cNvGrpSpPr/>
          <p:nvPr userDrawn="1"/>
        </p:nvGrpSpPr>
        <p:grpSpPr>
          <a:xfrm>
            <a:off x="5211253" y="2715039"/>
            <a:ext cx="116187" cy="727586"/>
            <a:chOff x="4241358" y="2448376"/>
            <a:chExt cx="116187" cy="727586"/>
          </a:xfrm>
        </p:grpSpPr>
        <p:grpSp>
          <p:nvGrpSpPr>
            <p:cNvPr id="270" name="Group 269"/>
            <p:cNvGrpSpPr/>
            <p:nvPr userDrawn="1"/>
          </p:nvGrpSpPr>
          <p:grpSpPr>
            <a:xfrm>
              <a:off x="4247807" y="2448376"/>
              <a:ext cx="109738" cy="727586"/>
              <a:chOff x="7177346" y="2237133"/>
              <a:chExt cx="109738" cy="727586"/>
            </a:xfrm>
          </p:grpSpPr>
          <p:pic>
            <p:nvPicPr>
              <p:cNvPr id="272" name="Picture 271"/>
              <p:cNvPicPr>
                <a:picLocks noChangeAspect="1"/>
              </p:cNvPicPr>
              <p:nvPr userDrawn="1"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77346" y="2237133"/>
                <a:ext cx="109738" cy="95106"/>
              </a:xfrm>
              <a:prstGeom prst="rect">
                <a:avLst/>
              </a:prstGeom>
            </p:spPr>
          </p:pic>
          <p:pic>
            <p:nvPicPr>
              <p:cNvPr id="273" name="Picture 272"/>
              <p:cNvPicPr>
                <a:picLocks noChangeAspect="1"/>
              </p:cNvPicPr>
              <p:nvPr userDrawn="1"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77346" y="2363629"/>
                <a:ext cx="109738" cy="95106"/>
              </a:xfrm>
              <a:prstGeom prst="rect">
                <a:avLst/>
              </a:prstGeom>
            </p:spPr>
          </p:pic>
          <p:pic>
            <p:nvPicPr>
              <p:cNvPr id="274" name="Picture 273"/>
              <p:cNvPicPr>
                <a:picLocks noChangeAspect="1"/>
              </p:cNvPicPr>
              <p:nvPr userDrawn="1"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77346" y="2490125"/>
                <a:ext cx="109738" cy="95106"/>
              </a:xfrm>
              <a:prstGeom prst="rect">
                <a:avLst/>
              </a:prstGeom>
            </p:spPr>
          </p:pic>
          <p:pic>
            <p:nvPicPr>
              <p:cNvPr id="275" name="Picture 274"/>
              <p:cNvPicPr>
                <a:picLocks noChangeAspect="1"/>
              </p:cNvPicPr>
              <p:nvPr userDrawn="1"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77346" y="2743117"/>
                <a:ext cx="109738" cy="95106"/>
              </a:xfrm>
              <a:prstGeom prst="rect">
                <a:avLst/>
              </a:prstGeom>
            </p:spPr>
          </p:pic>
          <p:pic>
            <p:nvPicPr>
              <p:cNvPr id="276" name="Picture 275"/>
              <p:cNvPicPr>
                <a:picLocks noChangeAspect="1"/>
              </p:cNvPicPr>
              <p:nvPr userDrawn="1"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77346" y="2869613"/>
                <a:ext cx="109738" cy="95106"/>
              </a:xfrm>
              <a:prstGeom prst="rect">
                <a:avLst/>
              </a:prstGeom>
            </p:spPr>
          </p:pic>
        </p:grpSp>
        <p:pic>
          <p:nvPicPr>
            <p:cNvPr id="271" name="Picture 270"/>
            <p:cNvPicPr>
              <a:picLocks noChangeAspect="1"/>
            </p:cNvPicPr>
            <p:nvPr userDrawn="1"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1358" y="2825814"/>
              <a:ext cx="98009" cy="103774"/>
            </a:xfrm>
            <a:prstGeom prst="rect">
              <a:avLst/>
            </a:prstGeom>
          </p:spPr>
        </p:pic>
      </p:grpSp>
      <p:sp>
        <p:nvSpPr>
          <p:cNvPr id="277" name="Rectangle 276"/>
          <p:cNvSpPr/>
          <p:nvPr userDrawn="1"/>
        </p:nvSpPr>
        <p:spPr>
          <a:xfrm>
            <a:off x="4417994" y="2309122"/>
            <a:ext cx="1068712" cy="126948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  </a:t>
            </a:r>
          </a:p>
        </p:txBody>
      </p:sp>
      <p:cxnSp>
        <p:nvCxnSpPr>
          <p:cNvPr id="278" name="Straight Connector 277"/>
          <p:cNvCxnSpPr/>
          <p:nvPr userDrawn="1"/>
        </p:nvCxnSpPr>
        <p:spPr>
          <a:xfrm>
            <a:off x="5458451" y="2601301"/>
            <a:ext cx="0" cy="9732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/>
          <p:nvPr userDrawn="1"/>
        </p:nvCxnSpPr>
        <p:spPr>
          <a:xfrm>
            <a:off x="4417994" y="2513519"/>
            <a:ext cx="1069127" cy="7144"/>
          </a:xfrm>
          <a:prstGeom prst="line">
            <a:avLst/>
          </a:prstGeom>
          <a:ln>
            <a:solidFill>
              <a:srgbClr val="F791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0" name="Group 279"/>
          <p:cNvGrpSpPr/>
          <p:nvPr userDrawn="1"/>
        </p:nvGrpSpPr>
        <p:grpSpPr>
          <a:xfrm>
            <a:off x="4645163" y="2314042"/>
            <a:ext cx="701380" cy="184666"/>
            <a:chOff x="4600266" y="2727083"/>
            <a:chExt cx="701380" cy="184666"/>
          </a:xfrm>
        </p:grpSpPr>
        <p:sp>
          <p:nvSpPr>
            <p:cNvPr id="281" name="Rectangle 280"/>
            <p:cNvSpPr/>
            <p:nvPr userDrawn="1"/>
          </p:nvSpPr>
          <p:spPr>
            <a:xfrm>
              <a:off x="4600266" y="2776845"/>
              <a:ext cx="567507" cy="10223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TextBox 281"/>
            <p:cNvSpPr txBox="1"/>
            <p:nvPr userDrawn="1"/>
          </p:nvSpPr>
          <p:spPr>
            <a:xfrm>
              <a:off x="4649347" y="2727083"/>
              <a:ext cx="42992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i="1" dirty="0" smtClean="0">
                  <a:solidFill>
                    <a:schemeClr val="bg1">
                      <a:lumMod val="65000"/>
                    </a:schemeClr>
                  </a:solidFill>
                </a:rPr>
                <a:t>Search</a:t>
              </a:r>
              <a:endParaRPr lang="en-US" sz="600" i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283" name="Picture 282"/>
            <p:cNvPicPr>
              <a:picLocks noChangeAspect="1"/>
            </p:cNvPicPr>
            <p:nvPr userDrawn="1"/>
          </p:nvPicPr>
          <p:blipFill>
            <a:blip r:embed="rId1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4030" y="2784154"/>
              <a:ext cx="87616" cy="87616"/>
            </a:xfrm>
            <a:prstGeom prst="rect">
              <a:avLst/>
            </a:prstGeom>
          </p:spPr>
        </p:pic>
      </p:grpSp>
      <p:pic>
        <p:nvPicPr>
          <p:cNvPr id="284" name="Picture 283"/>
          <p:cNvPicPr>
            <a:picLocks noChangeAspect="1"/>
          </p:cNvPicPr>
          <p:nvPr userDrawn="1"/>
        </p:nvPicPr>
        <p:blipFill>
          <a:blip r:embed="rId13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2817" y="2696570"/>
            <a:ext cx="108002" cy="108002"/>
          </a:xfrm>
          <a:prstGeom prst="rect">
            <a:avLst/>
          </a:prstGeom>
        </p:spPr>
      </p:pic>
      <p:pic>
        <p:nvPicPr>
          <p:cNvPr id="285" name="Picture 284"/>
          <p:cNvPicPr>
            <a:picLocks noChangeAspect="1"/>
          </p:cNvPicPr>
          <p:nvPr userDrawn="1"/>
        </p:nvPicPr>
        <p:blipFill>
          <a:blip r:embed="rId14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9072" y="2926893"/>
            <a:ext cx="129875" cy="129875"/>
          </a:xfrm>
          <a:prstGeom prst="rect">
            <a:avLst/>
          </a:prstGeom>
        </p:spPr>
      </p:pic>
      <p:sp>
        <p:nvSpPr>
          <p:cNvPr id="286" name="TextBox 285"/>
          <p:cNvSpPr txBox="1"/>
          <p:nvPr userDrawn="1"/>
        </p:nvSpPr>
        <p:spPr>
          <a:xfrm>
            <a:off x="4305031" y="2186940"/>
            <a:ext cx="844792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" b="1" u="sng" dirty="0" smtClean="0">
                <a:solidFill>
                  <a:schemeClr val="accent2"/>
                </a:solidFill>
              </a:rPr>
              <a:t>  Roles-</a:t>
            </a:r>
            <a:r>
              <a:rPr lang="en-US" sz="400" b="1" u="sng" baseline="0" dirty="0" smtClean="0">
                <a:solidFill>
                  <a:schemeClr val="accent2"/>
                </a:solidFill>
              </a:rPr>
              <a:t> </a:t>
            </a:r>
            <a:r>
              <a:rPr lang="en-US" sz="400" b="1" u="sng" dirty="0" smtClean="0">
                <a:solidFill>
                  <a:schemeClr val="accent2"/>
                </a:solidFill>
              </a:rPr>
              <a:t>copy</a:t>
            </a:r>
            <a:endParaRPr lang="en-US" sz="4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7" name="TextBox 286"/>
          <p:cNvSpPr txBox="1"/>
          <p:nvPr userDrawn="1"/>
        </p:nvSpPr>
        <p:spPr>
          <a:xfrm>
            <a:off x="4488898" y="2640748"/>
            <a:ext cx="9784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A </a:t>
            </a:r>
            <a:r>
              <a:rPr lang="en-US" sz="800" dirty="0" err="1" smtClean="0">
                <a:solidFill>
                  <a:schemeClr val="bg2">
                    <a:lumMod val="50000"/>
                  </a:schemeClr>
                </a:solidFill>
              </a:rPr>
              <a:t>Yoav</a:t>
            </a:r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800" dirty="0" err="1" smtClean="0">
                <a:solidFill>
                  <a:schemeClr val="bg2">
                    <a:lumMod val="50000"/>
                  </a:schemeClr>
                </a:solidFill>
              </a:rPr>
              <a:t>Rozen</a:t>
            </a:r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…</a:t>
            </a:r>
          </a:p>
          <a:p>
            <a:pPr algn="l" rtl="0"/>
            <a: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 </a:t>
            </a: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Yossi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CTO</a:t>
            </a:r>
          </a:p>
          <a:p>
            <a:pPr algn="l" rtl="0"/>
            <a:r>
              <a:rPr lang="en-US" sz="800" dirty="0" smtClean="0">
                <a:solidFill>
                  <a:schemeClr val="bg1">
                    <a:lumMod val="85000"/>
                  </a:schemeClr>
                </a:solidFill>
              </a:rPr>
              <a:t>Cleaners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D Engineer A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E Tea maker</a:t>
            </a:r>
          </a:p>
          <a:p>
            <a:endParaRPr lang="en-US" sz="800" dirty="0"/>
          </a:p>
        </p:txBody>
      </p:sp>
      <p:sp>
        <p:nvSpPr>
          <p:cNvPr id="288" name="Right Triangle 287"/>
          <p:cNvSpPr/>
          <p:nvPr userDrawn="1"/>
        </p:nvSpPr>
        <p:spPr>
          <a:xfrm rot="13500000">
            <a:off x="4070226" y="2804577"/>
            <a:ext cx="220237" cy="220237"/>
          </a:xfrm>
          <a:prstGeom prst="rtTriangle">
            <a:avLst/>
          </a:prstGeom>
          <a:solidFill>
            <a:srgbClr val="FFC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9" name="Picture 288"/>
          <p:cNvPicPr>
            <a:picLocks noChangeAspect="1"/>
          </p:cNvPicPr>
          <p:nvPr userDrawn="1"/>
        </p:nvPicPr>
        <p:blipFill>
          <a:blip r:embed="rId13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2528" y="2807928"/>
            <a:ext cx="108002" cy="108002"/>
          </a:xfrm>
          <a:prstGeom prst="rect">
            <a:avLst/>
          </a:prstGeom>
        </p:spPr>
      </p:pic>
      <p:pic>
        <p:nvPicPr>
          <p:cNvPr id="290" name="Picture 289"/>
          <p:cNvPicPr>
            <a:picLocks noChangeAspect="1"/>
          </p:cNvPicPr>
          <p:nvPr userDrawn="1"/>
        </p:nvPicPr>
        <p:blipFill>
          <a:blip r:embed="rId14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9072" y="3061362"/>
            <a:ext cx="129875" cy="129875"/>
          </a:xfrm>
          <a:prstGeom prst="rect">
            <a:avLst/>
          </a:prstGeom>
        </p:spPr>
      </p:pic>
      <p:pic>
        <p:nvPicPr>
          <p:cNvPr id="291" name="Picture 290"/>
          <p:cNvPicPr>
            <a:picLocks noChangeAspect="1"/>
          </p:cNvPicPr>
          <p:nvPr userDrawn="1"/>
        </p:nvPicPr>
        <p:blipFill>
          <a:blip r:embed="rId14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8031" y="3187480"/>
            <a:ext cx="129875" cy="129875"/>
          </a:xfrm>
          <a:prstGeom prst="rect">
            <a:avLst/>
          </a:prstGeom>
        </p:spPr>
      </p:pic>
      <p:pic>
        <p:nvPicPr>
          <p:cNvPr id="292" name="Picture 291"/>
          <p:cNvPicPr>
            <a:picLocks noChangeAspect="1"/>
          </p:cNvPicPr>
          <p:nvPr userDrawn="1"/>
        </p:nvPicPr>
        <p:blipFill>
          <a:blip r:embed="rId13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0503" y="3307819"/>
            <a:ext cx="108002" cy="108002"/>
          </a:xfrm>
          <a:prstGeom prst="rect">
            <a:avLst/>
          </a:prstGeom>
        </p:spPr>
      </p:pic>
      <p:grpSp>
        <p:nvGrpSpPr>
          <p:cNvPr id="293" name="Group 292"/>
          <p:cNvGrpSpPr/>
          <p:nvPr userDrawn="1"/>
        </p:nvGrpSpPr>
        <p:grpSpPr>
          <a:xfrm>
            <a:off x="3390064" y="2328444"/>
            <a:ext cx="701380" cy="184666"/>
            <a:chOff x="4600266" y="2727083"/>
            <a:chExt cx="701380" cy="184666"/>
          </a:xfrm>
        </p:grpSpPr>
        <p:sp>
          <p:nvSpPr>
            <p:cNvPr id="294" name="Rectangle 293"/>
            <p:cNvSpPr/>
            <p:nvPr userDrawn="1"/>
          </p:nvSpPr>
          <p:spPr>
            <a:xfrm>
              <a:off x="4600266" y="2776845"/>
              <a:ext cx="567507" cy="10223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TextBox 294"/>
            <p:cNvSpPr txBox="1"/>
            <p:nvPr userDrawn="1"/>
          </p:nvSpPr>
          <p:spPr>
            <a:xfrm>
              <a:off x="4649347" y="2727083"/>
              <a:ext cx="42992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i="1" dirty="0" smtClean="0">
                  <a:solidFill>
                    <a:schemeClr val="bg1">
                      <a:lumMod val="65000"/>
                    </a:schemeClr>
                  </a:solidFill>
                </a:rPr>
                <a:t>Search</a:t>
              </a:r>
              <a:endParaRPr lang="en-US" sz="600" i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296" name="Picture 295"/>
            <p:cNvPicPr>
              <a:picLocks noChangeAspect="1"/>
            </p:cNvPicPr>
            <p:nvPr userDrawn="1"/>
          </p:nvPicPr>
          <p:blipFill>
            <a:blip r:embed="rId1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4030" y="2784154"/>
              <a:ext cx="87616" cy="87616"/>
            </a:xfrm>
            <a:prstGeom prst="rect">
              <a:avLst/>
            </a:prstGeom>
          </p:spPr>
        </p:pic>
      </p:grpSp>
      <p:cxnSp>
        <p:nvCxnSpPr>
          <p:cNvPr id="297" name="Straight Connector 296"/>
          <p:cNvCxnSpPr/>
          <p:nvPr userDrawn="1"/>
        </p:nvCxnSpPr>
        <p:spPr>
          <a:xfrm>
            <a:off x="3192986" y="2495836"/>
            <a:ext cx="965348" cy="0"/>
          </a:xfrm>
          <a:prstGeom prst="line">
            <a:avLst/>
          </a:prstGeom>
          <a:ln>
            <a:solidFill>
              <a:srgbClr val="F791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755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/>
          <p:cNvGrpSpPr/>
          <p:nvPr userDrawn="1"/>
        </p:nvGrpSpPr>
        <p:grpSpPr>
          <a:xfrm>
            <a:off x="2744431" y="1337748"/>
            <a:ext cx="2930068" cy="3124200"/>
            <a:chOff x="3343393" y="971550"/>
            <a:chExt cx="2281634" cy="3124200"/>
          </a:xfrm>
        </p:grpSpPr>
        <p:sp>
          <p:nvSpPr>
            <p:cNvPr id="73" name="Rectangle 72"/>
            <p:cNvSpPr/>
            <p:nvPr/>
          </p:nvSpPr>
          <p:spPr>
            <a:xfrm>
              <a:off x="3581400" y="971550"/>
              <a:ext cx="2043627" cy="3124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66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650106" y="1704359"/>
              <a:ext cx="1912236" cy="187623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343393" y="1688417"/>
              <a:ext cx="88760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u="sng" dirty="0" smtClean="0">
                  <a:solidFill>
                    <a:schemeClr val="bg2">
                      <a:lumMod val="50000"/>
                    </a:schemeClr>
                  </a:solidFill>
                  <a:latin typeface="+mn-lt"/>
                </a:rPr>
                <a:t>  Policy- Details</a:t>
              </a:r>
              <a:endParaRPr lang="en-US" sz="800" b="1" u="sng" dirty="0">
                <a:solidFill>
                  <a:schemeClr val="bg2">
                    <a:lumMod val="50000"/>
                  </a:schemeClr>
                </a:solidFill>
                <a:latin typeface="+mn-lt"/>
              </a:endParaRPr>
            </a:p>
          </p:txBody>
        </p: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8554" y="979498"/>
              <a:ext cx="148233" cy="200000"/>
            </a:xfrm>
            <a:prstGeom prst="rect">
              <a:avLst/>
            </a:prstGeom>
          </p:spPr>
        </p:pic>
      </p:grpSp>
      <p:sp>
        <p:nvSpPr>
          <p:cNvPr id="86" name="Rectangle 85"/>
          <p:cNvSpPr/>
          <p:nvPr userDrawn="1"/>
        </p:nvSpPr>
        <p:spPr>
          <a:xfrm>
            <a:off x="3062544" y="1647311"/>
            <a:ext cx="2531454" cy="2286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 userDrawn="1"/>
        </p:nvSpPr>
        <p:spPr>
          <a:xfrm>
            <a:off x="3001584" y="1491874"/>
            <a:ext cx="7473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Classification</a:t>
            </a:r>
            <a:endParaRPr lang="en-US" sz="800" b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88" name="Rectangle 87"/>
          <p:cNvSpPr/>
          <p:nvPr userDrawn="1"/>
        </p:nvSpPr>
        <p:spPr>
          <a:xfrm>
            <a:off x="3124809" y="1697171"/>
            <a:ext cx="68592" cy="68592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 userDrawn="1"/>
        </p:nvSpPr>
        <p:spPr>
          <a:xfrm>
            <a:off x="3485836" y="1697171"/>
            <a:ext cx="68592" cy="68592"/>
          </a:xfrm>
          <a:prstGeom prst="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 userDrawn="1"/>
        </p:nvSpPr>
        <p:spPr>
          <a:xfrm>
            <a:off x="3842227" y="1697171"/>
            <a:ext cx="68592" cy="68592"/>
          </a:xfrm>
          <a:prstGeom prst="rect">
            <a:avLst/>
          </a:prstGeom>
          <a:solidFill>
            <a:srgbClr val="FFC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 userDrawn="1"/>
        </p:nvSpPr>
        <p:spPr>
          <a:xfrm>
            <a:off x="4192854" y="1697171"/>
            <a:ext cx="68592" cy="68592"/>
          </a:xfrm>
          <a:prstGeom prst="rect">
            <a:avLst/>
          </a:prstGeom>
          <a:solidFill>
            <a:srgbClr val="FFFF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 userDrawn="1"/>
        </p:nvSpPr>
        <p:spPr>
          <a:xfrm>
            <a:off x="4556651" y="1697171"/>
            <a:ext cx="68592" cy="68592"/>
          </a:xfrm>
          <a:prstGeom prst="rect">
            <a:avLst/>
          </a:prstGeom>
          <a:solidFill>
            <a:srgbClr val="92D05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 userDrawn="1"/>
        </p:nvSpPr>
        <p:spPr>
          <a:xfrm>
            <a:off x="3426599" y="1648443"/>
            <a:ext cx="357870" cy="22270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 userDrawn="1"/>
        </p:nvSpPr>
        <p:spPr>
          <a:xfrm>
            <a:off x="4875244" y="1650824"/>
            <a:ext cx="357870" cy="22270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 userDrawn="1"/>
        </p:nvSpPr>
        <p:spPr>
          <a:xfrm>
            <a:off x="4141765" y="1650151"/>
            <a:ext cx="357870" cy="22270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 userDrawn="1"/>
        </p:nvSpPr>
        <p:spPr>
          <a:xfrm>
            <a:off x="4933011" y="1697171"/>
            <a:ext cx="68592" cy="68592"/>
          </a:xfrm>
          <a:prstGeom prst="rect">
            <a:avLst/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 userDrawn="1"/>
        </p:nvSpPr>
        <p:spPr>
          <a:xfrm>
            <a:off x="5293144" y="1697171"/>
            <a:ext cx="68592" cy="6859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/>
          <p:cNvSpPr txBox="1"/>
          <p:nvPr userDrawn="1"/>
        </p:nvSpPr>
        <p:spPr>
          <a:xfrm>
            <a:off x="3847879" y="1562591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Wingdings" panose="05000000000000000000" pitchFamily="2" charset="2"/>
              </a:rPr>
              <a:t></a:t>
            </a:r>
            <a:endParaRPr lang="en-US" dirty="0"/>
          </a:p>
        </p:txBody>
      </p:sp>
      <p:sp>
        <p:nvSpPr>
          <p:cNvPr id="99" name="Rectangle 98"/>
          <p:cNvSpPr/>
          <p:nvPr userDrawn="1"/>
        </p:nvSpPr>
        <p:spPr>
          <a:xfrm>
            <a:off x="3062544" y="1882141"/>
            <a:ext cx="2531454" cy="106284"/>
          </a:xfrm>
          <a:prstGeom prst="rect">
            <a:avLst/>
          </a:prstGeom>
          <a:solidFill>
            <a:schemeClr val="accent4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/>
          <p:cNvSpPr txBox="1"/>
          <p:nvPr userDrawn="1"/>
        </p:nvSpPr>
        <p:spPr>
          <a:xfrm>
            <a:off x="2987240" y="1739160"/>
            <a:ext cx="760732" cy="1692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Top Secret</a:t>
            </a:r>
            <a:endParaRPr lang="en-US" sz="5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101" name="TextBox 100"/>
          <p:cNvSpPr txBox="1"/>
          <p:nvPr userDrawn="1"/>
        </p:nvSpPr>
        <p:spPr>
          <a:xfrm>
            <a:off x="3347230" y="1739159"/>
            <a:ext cx="873554" cy="1692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Top Guarded</a:t>
            </a:r>
            <a:endParaRPr lang="en-US" sz="5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102" name="TextBox 101"/>
          <p:cNvSpPr txBox="1"/>
          <p:nvPr userDrawn="1"/>
        </p:nvSpPr>
        <p:spPr>
          <a:xfrm>
            <a:off x="3729114" y="1738549"/>
            <a:ext cx="799309" cy="1692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Guarded</a:t>
            </a:r>
            <a:endParaRPr lang="en-US" sz="5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103" name="Rectangle 102"/>
          <p:cNvSpPr/>
          <p:nvPr userDrawn="1"/>
        </p:nvSpPr>
        <p:spPr>
          <a:xfrm>
            <a:off x="4080467" y="1730929"/>
            <a:ext cx="1012168" cy="1692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 rtl="0"/>
            <a:r>
              <a:rPr lang="en-US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Classified A</a:t>
            </a:r>
            <a:endParaRPr lang="en-US" sz="5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104" name="Rectangle 103"/>
          <p:cNvSpPr/>
          <p:nvPr userDrawn="1"/>
        </p:nvSpPr>
        <p:spPr>
          <a:xfrm>
            <a:off x="4451879" y="1730961"/>
            <a:ext cx="1007970" cy="1692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 rtl="0"/>
            <a:r>
              <a:rPr lang="en-US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Classified B</a:t>
            </a:r>
            <a:endParaRPr lang="en-US" sz="5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105" name="Rectangle 104"/>
          <p:cNvSpPr/>
          <p:nvPr userDrawn="1"/>
        </p:nvSpPr>
        <p:spPr>
          <a:xfrm>
            <a:off x="4464019" y="1729735"/>
            <a:ext cx="779173" cy="1692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General</a:t>
            </a:r>
            <a:endParaRPr lang="en-US" sz="5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106" name="Rectangle 105"/>
          <p:cNvSpPr/>
          <p:nvPr userDrawn="1"/>
        </p:nvSpPr>
        <p:spPr>
          <a:xfrm>
            <a:off x="4752425" y="1729659"/>
            <a:ext cx="779173" cy="1692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NONE</a:t>
            </a:r>
            <a:endParaRPr lang="en-US" sz="5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116" name="TextBox 115"/>
          <p:cNvSpPr txBox="1"/>
          <p:nvPr userDrawn="1"/>
        </p:nvSpPr>
        <p:spPr>
          <a:xfrm>
            <a:off x="4028108" y="1293765"/>
            <a:ext cx="5774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latin typeface="+mj-lt"/>
              </a:rPr>
              <a:t>Mail Date</a:t>
            </a:r>
            <a:endParaRPr lang="en-US" sz="800" b="1" dirty="0">
              <a:latin typeface="+mj-lt"/>
            </a:endParaRPr>
          </a:p>
        </p:txBody>
      </p:sp>
      <p:cxnSp>
        <p:nvCxnSpPr>
          <p:cNvPr id="117" name="Straight Connector 116"/>
          <p:cNvCxnSpPr/>
          <p:nvPr userDrawn="1"/>
        </p:nvCxnSpPr>
        <p:spPr>
          <a:xfrm>
            <a:off x="3391989" y="1468976"/>
            <a:ext cx="226543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 userDrawn="1"/>
        </p:nvSpPr>
        <p:spPr>
          <a:xfrm>
            <a:off x="5398354" y="1323356"/>
            <a:ext cx="3385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4" name="TextBox 133"/>
          <p:cNvSpPr txBox="1"/>
          <p:nvPr userDrawn="1"/>
        </p:nvSpPr>
        <p:spPr>
          <a:xfrm>
            <a:off x="2057400" y="590550"/>
            <a:ext cx="2952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ym typeface="Wingdings" panose="05000000000000000000" pitchFamily="2" charset="2"/>
              </a:rPr>
              <a:t></a:t>
            </a:r>
            <a:endParaRPr lang="en-US" dirty="0"/>
          </a:p>
        </p:txBody>
      </p:sp>
      <p:grpSp>
        <p:nvGrpSpPr>
          <p:cNvPr id="110" name="Group 109"/>
          <p:cNvGrpSpPr/>
          <p:nvPr userDrawn="1"/>
        </p:nvGrpSpPr>
        <p:grpSpPr>
          <a:xfrm rot="16200000">
            <a:off x="5485737" y="1517433"/>
            <a:ext cx="45719" cy="189783"/>
            <a:chOff x="5774227" y="1554291"/>
            <a:chExt cx="45720" cy="189783"/>
          </a:xfrm>
        </p:grpSpPr>
        <p:sp>
          <p:nvSpPr>
            <p:cNvPr id="112" name="Rectangle 111"/>
            <p:cNvSpPr/>
            <p:nvPr userDrawn="1"/>
          </p:nvSpPr>
          <p:spPr>
            <a:xfrm>
              <a:off x="5774228" y="1554291"/>
              <a:ext cx="45719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 userDrawn="1"/>
          </p:nvSpPr>
          <p:spPr>
            <a:xfrm>
              <a:off x="5774228" y="1625420"/>
              <a:ext cx="45719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/>
            <p:cNvSpPr/>
            <p:nvPr userDrawn="1"/>
          </p:nvSpPr>
          <p:spPr>
            <a:xfrm>
              <a:off x="5774227" y="1698355"/>
              <a:ext cx="45719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Rectangle 76"/>
          <p:cNvSpPr/>
          <p:nvPr userDrawn="1"/>
        </p:nvSpPr>
        <p:spPr>
          <a:xfrm>
            <a:off x="3902305" y="2106053"/>
            <a:ext cx="1081191" cy="127113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800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l"/>
            <a:r>
              <a:rPr lang="en-US" sz="800" b="1" dirty="0" smtClean="0">
                <a:solidFill>
                  <a:schemeClr val="tx1"/>
                </a:solidFill>
              </a:rPr>
              <a:t>P10</a:t>
            </a:r>
          </a:p>
          <a:p>
            <a:pPr algn="l"/>
            <a:endParaRPr 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8" name="Rectangle 77"/>
          <p:cNvSpPr/>
          <p:nvPr userDrawn="1"/>
        </p:nvSpPr>
        <p:spPr>
          <a:xfrm>
            <a:off x="3215463" y="2278264"/>
            <a:ext cx="965760" cy="13241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Copy</a:t>
            </a:r>
          </a:p>
          <a:p>
            <a:pPr algn="l" rtl="0"/>
            <a:r>
              <a:rPr lang="en-US" sz="800" dirty="0" smtClean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Send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  Save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  Change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  </a:t>
            </a:r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Share</a:t>
            </a:r>
          </a:p>
          <a:p>
            <a:pPr algn="l" rtl="0"/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  Mai</a:t>
            </a:r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l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algn="l" rtl="0"/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en-US" sz="8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9" name="Picture 7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8255" y="2092483"/>
            <a:ext cx="158177" cy="158177"/>
          </a:xfrm>
          <a:prstGeom prst="rect">
            <a:avLst/>
          </a:prstGeom>
        </p:spPr>
      </p:pic>
      <p:sp>
        <p:nvSpPr>
          <p:cNvPr id="80" name="Rectangle 79"/>
          <p:cNvSpPr/>
          <p:nvPr userDrawn="1"/>
        </p:nvSpPr>
        <p:spPr>
          <a:xfrm>
            <a:off x="4520557" y="2269320"/>
            <a:ext cx="992941" cy="133307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n-US" sz="800" dirty="0" smtClean="0">
              <a:solidFill>
                <a:schemeClr val="bg2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algn="l" rtl="0"/>
            <a:endParaRPr lang="he-IL" sz="800" dirty="0" smtClean="0">
              <a:solidFill>
                <a:schemeClr val="bg2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algn="l" rtl="0"/>
            <a:endParaRPr lang="he-IL" sz="800" dirty="0">
              <a:solidFill>
                <a:schemeClr val="bg2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  ALL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  Groups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  Users</a:t>
            </a:r>
            <a:endParaRPr lang="en-US" sz="800" dirty="0">
              <a:solidFill>
                <a:schemeClr val="bg2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algn="l" rtl="0"/>
            <a:endParaRPr lang="en-US" sz="800" dirty="0" smtClean="0">
              <a:solidFill>
                <a:schemeClr val="bg2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algn="l" rtl="0"/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  A Manager</a:t>
            </a:r>
          </a:p>
          <a:p>
            <a:pPr algn="l" rtl="0"/>
            <a: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B </a:t>
            </a: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Yossi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  </a:t>
            </a:r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CTO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  Cleaner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  D Engineer A</a:t>
            </a:r>
          </a:p>
          <a:p>
            <a:pPr algn="l" rtl="0"/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  E Tea maker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.z</a:t>
            </a:r>
          </a:p>
        </p:txBody>
      </p:sp>
      <p:cxnSp>
        <p:nvCxnSpPr>
          <p:cNvPr id="81" name="Straight Connector 80"/>
          <p:cNvCxnSpPr/>
          <p:nvPr userDrawn="1"/>
        </p:nvCxnSpPr>
        <p:spPr>
          <a:xfrm>
            <a:off x="4154465" y="2296662"/>
            <a:ext cx="0" cy="9732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 userDrawn="1"/>
        </p:nvCxnSpPr>
        <p:spPr>
          <a:xfrm>
            <a:off x="5484833" y="2903828"/>
            <a:ext cx="0" cy="9732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 userDrawn="1"/>
        </p:nvSpPr>
        <p:spPr>
          <a:xfrm>
            <a:off x="4433922" y="2237210"/>
            <a:ext cx="354585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b="1" u="sng" dirty="0" smtClean="0">
                <a:solidFill>
                  <a:schemeClr val="accent2"/>
                </a:solidFill>
              </a:rPr>
              <a:t>  Roles</a:t>
            </a:r>
            <a:endParaRPr lang="en-US" sz="400" b="1" u="sng" dirty="0">
              <a:solidFill>
                <a:srgbClr val="FFC000"/>
              </a:solidFill>
            </a:endParaRPr>
          </a:p>
        </p:txBody>
      </p:sp>
      <p:cxnSp>
        <p:nvCxnSpPr>
          <p:cNvPr id="84" name="Straight Connector 83"/>
          <p:cNvCxnSpPr/>
          <p:nvPr userDrawn="1"/>
        </p:nvCxnSpPr>
        <p:spPr>
          <a:xfrm>
            <a:off x="4528423" y="2747448"/>
            <a:ext cx="967908" cy="0"/>
          </a:xfrm>
          <a:prstGeom prst="line">
            <a:avLst/>
          </a:prstGeom>
          <a:ln>
            <a:solidFill>
              <a:srgbClr val="F791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Flowchart: Merge 84"/>
          <p:cNvSpPr/>
          <p:nvPr userDrawn="1"/>
        </p:nvSpPr>
        <p:spPr>
          <a:xfrm rot="10800000" flipV="1">
            <a:off x="4862144" y="2149572"/>
            <a:ext cx="97977" cy="48140"/>
          </a:xfrm>
          <a:prstGeom prst="flowChartMerg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 userDrawn="1"/>
        </p:nvSpPr>
        <p:spPr>
          <a:xfrm>
            <a:off x="3122234" y="2240101"/>
            <a:ext cx="404278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b="1" u="sng" dirty="0" smtClean="0">
                <a:solidFill>
                  <a:schemeClr val="accent2"/>
                </a:solidFill>
              </a:rPr>
              <a:t>  Actions</a:t>
            </a:r>
            <a:endParaRPr lang="en-US" sz="400" b="1" u="sng" dirty="0">
              <a:solidFill>
                <a:schemeClr val="accent2"/>
              </a:solidFill>
            </a:endParaRPr>
          </a:p>
        </p:txBody>
      </p:sp>
      <p:sp>
        <p:nvSpPr>
          <p:cNvPr id="108" name="Rectangle 107"/>
          <p:cNvSpPr/>
          <p:nvPr userDrawn="1"/>
        </p:nvSpPr>
        <p:spPr>
          <a:xfrm>
            <a:off x="3211526" y="3638550"/>
            <a:ext cx="2320072" cy="27120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TextBox 108"/>
          <p:cNvSpPr txBox="1"/>
          <p:nvPr userDrawn="1"/>
        </p:nvSpPr>
        <p:spPr>
          <a:xfrm>
            <a:off x="3075901" y="3598611"/>
            <a:ext cx="74732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b="1" u="sng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Conditions-</a:t>
            </a:r>
            <a:r>
              <a:rPr lang="en-US" sz="500" b="1" u="sng" baseline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500" b="1" u="sng" baseline="0" dirty="0" smtClean="0">
                <a:solidFill>
                  <a:srgbClr val="FFC000"/>
                </a:solidFill>
              </a:rPr>
              <a:t>ALL</a:t>
            </a:r>
            <a:endParaRPr lang="en-US" sz="500" b="1" u="sng" dirty="0">
              <a:solidFill>
                <a:srgbClr val="FFC000"/>
              </a:solidFill>
            </a:endParaRPr>
          </a:p>
        </p:txBody>
      </p:sp>
      <p:sp>
        <p:nvSpPr>
          <p:cNvPr id="111" name="Flowchart: Merge 110"/>
          <p:cNvSpPr/>
          <p:nvPr userDrawn="1"/>
        </p:nvSpPr>
        <p:spPr>
          <a:xfrm rot="10800000">
            <a:off x="5398354" y="3675763"/>
            <a:ext cx="97977" cy="48140"/>
          </a:xfrm>
          <a:prstGeom prst="flowChartMerg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4" name="Picture 1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4227150" y="2804561"/>
            <a:ext cx="231735" cy="231735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9429" y="2089344"/>
            <a:ext cx="176386" cy="167567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6651" y="2426400"/>
            <a:ext cx="54564" cy="56324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6651" y="2542510"/>
            <a:ext cx="57833" cy="59194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8855" y="2663216"/>
            <a:ext cx="57833" cy="59194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2723" y="2465931"/>
            <a:ext cx="109738" cy="95106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9626" y="2713356"/>
            <a:ext cx="109738" cy="95106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9626" y="2840752"/>
            <a:ext cx="109738" cy="95106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9221" y="2958807"/>
            <a:ext cx="98009" cy="103774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9221" y="3078617"/>
            <a:ext cx="98009" cy="103774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2723" y="2581578"/>
            <a:ext cx="98009" cy="103774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1765" y="2538692"/>
            <a:ext cx="135627" cy="135627"/>
          </a:xfrm>
          <a:prstGeom prst="rect">
            <a:avLst/>
          </a:prstGeom>
        </p:spPr>
      </p:pic>
      <p:sp>
        <p:nvSpPr>
          <p:cNvPr id="129" name="Oval 128"/>
          <p:cNvSpPr/>
          <p:nvPr userDrawn="1"/>
        </p:nvSpPr>
        <p:spPr>
          <a:xfrm flipH="1">
            <a:off x="4242389" y="2493484"/>
            <a:ext cx="228600" cy="2286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6" name="Group 135"/>
          <p:cNvGrpSpPr/>
          <p:nvPr userDrawn="1"/>
        </p:nvGrpSpPr>
        <p:grpSpPr>
          <a:xfrm>
            <a:off x="4565364" y="2734703"/>
            <a:ext cx="796372" cy="184666"/>
            <a:chOff x="4565364" y="2727083"/>
            <a:chExt cx="796372" cy="184666"/>
          </a:xfrm>
        </p:grpSpPr>
        <p:sp>
          <p:nvSpPr>
            <p:cNvPr id="137" name="Rectangle 136"/>
            <p:cNvSpPr/>
            <p:nvPr userDrawn="1"/>
          </p:nvSpPr>
          <p:spPr>
            <a:xfrm>
              <a:off x="4565364" y="2769373"/>
              <a:ext cx="685800" cy="110039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 userDrawn="1"/>
          </p:nvSpPr>
          <p:spPr>
            <a:xfrm>
              <a:off x="4686701" y="2727083"/>
              <a:ext cx="42992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i="1" dirty="0" smtClean="0">
                  <a:solidFill>
                    <a:schemeClr val="bg1">
                      <a:lumMod val="65000"/>
                    </a:schemeClr>
                  </a:solidFill>
                </a:rPr>
                <a:t>Search</a:t>
              </a:r>
              <a:endParaRPr lang="en-US" sz="600" i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139" name="Picture 138"/>
            <p:cNvPicPr>
              <a:picLocks noChangeAspect="1"/>
            </p:cNvPicPr>
            <p:nvPr userDrawn="1"/>
          </p:nvPicPr>
          <p:blipFill>
            <a:blip r:embed="rId1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74120" y="2770245"/>
              <a:ext cx="87616" cy="87616"/>
            </a:xfrm>
            <a:prstGeom prst="rect">
              <a:avLst/>
            </a:prstGeom>
          </p:spPr>
        </p:pic>
      </p:grpSp>
      <p:grpSp>
        <p:nvGrpSpPr>
          <p:cNvPr id="140" name="Group 139"/>
          <p:cNvGrpSpPr/>
          <p:nvPr userDrawn="1"/>
        </p:nvGrpSpPr>
        <p:grpSpPr>
          <a:xfrm>
            <a:off x="4528423" y="2894176"/>
            <a:ext cx="121619" cy="714838"/>
            <a:chOff x="4528423" y="2978904"/>
            <a:chExt cx="121619" cy="714838"/>
          </a:xfrm>
        </p:grpSpPr>
        <p:pic>
          <p:nvPicPr>
            <p:cNvPr id="141" name="Picture 140"/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28423" y="2978904"/>
              <a:ext cx="98009" cy="103774"/>
            </a:xfrm>
            <a:prstGeom prst="rect">
              <a:avLst/>
            </a:prstGeom>
          </p:spPr>
        </p:pic>
        <p:pic>
          <p:nvPicPr>
            <p:cNvPr id="142" name="Picture 141"/>
            <p:cNvPicPr>
              <a:picLocks noChangeAspect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33401" y="3097092"/>
              <a:ext cx="109738" cy="95106"/>
            </a:xfrm>
            <a:prstGeom prst="rect">
              <a:avLst/>
            </a:prstGeom>
          </p:spPr>
        </p:pic>
        <p:pic>
          <p:nvPicPr>
            <p:cNvPr id="143" name="Picture 142"/>
            <p:cNvPicPr>
              <a:picLocks noChangeAspect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40304" y="3344517"/>
              <a:ext cx="109738" cy="95106"/>
            </a:xfrm>
            <a:prstGeom prst="rect">
              <a:avLst/>
            </a:prstGeom>
          </p:spPr>
        </p:pic>
        <p:pic>
          <p:nvPicPr>
            <p:cNvPr id="144" name="Picture 143"/>
            <p:cNvPicPr>
              <a:picLocks noChangeAspect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40304" y="3471913"/>
              <a:ext cx="109738" cy="95106"/>
            </a:xfrm>
            <a:prstGeom prst="rect">
              <a:avLst/>
            </a:prstGeom>
          </p:spPr>
        </p:pic>
        <p:pic>
          <p:nvPicPr>
            <p:cNvPr id="145" name="Picture 144"/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39899" y="3589968"/>
              <a:ext cx="98009" cy="103774"/>
            </a:xfrm>
            <a:prstGeom prst="rect">
              <a:avLst/>
            </a:prstGeom>
          </p:spPr>
        </p:pic>
        <p:pic>
          <p:nvPicPr>
            <p:cNvPr id="146" name="Picture 145"/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33401" y="3212739"/>
              <a:ext cx="98009" cy="103774"/>
            </a:xfrm>
            <a:prstGeom prst="rect">
              <a:avLst/>
            </a:prstGeom>
          </p:spPr>
        </p:pic>
      </p:grpSp>
      <p:sp>
        <p:nvSpPr>
          <p:cNvPr id="151" name="Rectangle 150"/>
          <p:cNvSpPr/>
          <p:nvPr userDrawn="1"/>
        </p:nvSpPr>
        <p:spPr>
          <a:xfrm>
            <a:off x="3875870" y="2122492"/>
            <a:ext cx="1081191" cy="127113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800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l"/>
            <a:r>
              <a:rPr lang="en-US" sz="800" b="1" dirty="0" smtClean="0">
                <a:solidFill>
                  <a:schemeClr val="tx1"/>
                </a:solidFill>
              </a:rPr>
              <a:t>P10</a:t>
            </a:r>
          </a:p>
          <a:p>
            <a:pPr algn="l"/>
            <a:endParaRPr 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2" name="Rectangle 151"/>
          <p:cNvSpPr/>
          <p:nvPr userDrawn="1"/>
        </p:nvSpPr>
        <p:spPr>
          <a:xfrm>
            <a:off x="3189028" y="2294703"/>
            <a:ext cx="965760" cy="13241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lang="en-US" sz="800" dirty="0" smtClean="0">
                <a:solidFill>
                  <a:srgbClr val="FFC000"/>
                </a:solidFill>
              </a:rPr>
              <a:t>Copy</a:t>
            </a:r>
          </a:p>
          <a:p>
            <a:pPr algn="l" rtl="0"/>
            <a:r>
              <a:rPr lang="en-US" sz="800" dirty="0" smtClean="0">
                <a:solidFill>
                  <a:schemeClr val="bg1">
                    <a:lumMod val="85000"/>
                  </a:schemeClr>
                </a:solidFill>
              </a:rPr>
              <a:t>  Send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  Save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  Change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  </a:t>
            </a:r>
            <a:r>
              <a:rPr lang="en-US" sz="800" dirty="0" smtClean="0">
                <a:solidFill>
                  <a:schemeClr val="bg1">
                    <a:lumMod val="85000"/>
                  </a:schemeClr>
                </a:solidFill>
              </a:rPr>
              <a:t>Share</a:t>
            </a:r>
          </a:p>
          <a:p>
            <a:pPr algn="l" rtl="0"/>
            <a:r>
              <a:rPr lang="en-US" sz="800" dirty="0" smtClean="0">
                <a:solidFill>
                  <a:schemeClr val="bg1">
                    <a:lumMod val="85000"/>
                  </a:schemeClr>
                </a:solidFill>
              </a:rPr>
              <a:t>  Mail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algn="l" rtl="0"/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en-US" sz="8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53" name="Picture 15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1820" y="2108922"/>
            <a:ext cx="158177" cy="158177"/>
          </a:xfrm>
          <a:prstGeom prst="rect">
            <a:avLst/>
          </a:prstGeom>
        </p:spPr>
      </p:pic>
      <p:sp>
        <p:nvSpPr>
          <p:cNvPr id="154" name="Rectangle 153"/>
          <p:cNvSpPr/>
          <p:nvPr userDrawn="1"/>
        </p:nvSpPr>
        <p:spPr>
          <a:xfrm>
            <a:off x="4494122" y="2285759"/>
            <a:ext cx="992941" cy="133307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n-US" sz="800" dirty="0" smtClean="0">
              <a:solidFill>
                <a:schemeClr val="bg2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algn="l" rtl="0"/>
            <a:endParaRPr lang="he-IL" sz="800" dirty="0" smtClean="0">
              <a:solidFill>
                <a:schemeClr val="bg2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algn="l" rtl="0"/>
            <a:endParaRPr lang="he-IL" sz="800" dirty="0">
              <a:solidFill>
                <a:schemeClr val="bg2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  ALL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  Groups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  Users</a:t>
            </a:r>
          </a:p>
          <a:p>
            <a:pPr algn="l" rtl="0"/>
            <a:endParaRPr lang="en-US" sz="800" dirty="0" smtClean="0">
              <a:solidFill>
                <a:schemeClr val="bg2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  A Manager</a:t>
            </a:r>
          </a:p>
          <a:p>
            <a:pPr algn="l" rtl="0"/>
            <a: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B </a:t>
            </a: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Yossi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  CTO</a:t>
            </a:r>
          </a:p>
          <a:p>
            <a:pPr algn="l" rtl="0"/>
            <a:r>
              <a:rPr lang="en-US" sz="800" dirty="0" smtClean="0">
                <a:solidFill>
                  <a:schemeClr val="bg1">
                    <a:lumMod val="85000"/>
                  </a:schemeClr>
                </a:solidFill>
              </a:rPr>
              <a:t>  Cleaner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  D Engineer A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  E Tea maker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.z</a:t>
            </a:r>
          </a:p>
        </p:txBody>
      </p:sp>
      <p:cxnSp>
        <p:nvCxnSpPr>
          <p:cNvPr id="155" name="Straight Connector 154"/>
          <p:cNvCxnSpPr/>
          <p:nvPr userDrawn="1"/>
        </p:nvCxnSpPr>
        <p:spPr>
          <a:xfrm>
            <a:off x="4128030" y="2313101"/>
            <a:ext cx="0" cy="9732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 userDrawn="1"/>
        </p:nvCxnSpPr>
        <p:spPr>
          <a:xfrm>
            <a:off x="5446003" y="2888204"/>
            <a:ext cx="0" cy="9732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 userDrawn="1"/>
        </p:nvSpPr>
        <p:spPr>
          <a:xfrm>
            <a:off x="4407487" y="2253649"/>
            <a:ext cx="354585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b="1" u="sng" dirty="0" smtClean="0">
                <a:solidFill>
                  <a:schemeClr val="accent2"/>
                </a:solidFill>
              </a:rPr>
              <a:t>  Roles</a:t>
            </a:r>
            <a:endParaRPr lang="en-US" sz="400" b="1" u="sng" dirty="0">
              <a:solidFill>
                <a:srgbClr val="FFC000"/>
              </a:solidFill>
            </a:endParaRPr>
          </a:p>
        </p:txBody>
      </p:sp>
      <p:cxnSp>
        <p:nvCxnSpPr>
          <p:cNvPr id="158" name="Straight Connector 157"/>
          <p:cNvCxnSpPr/>
          <p:nvPr userDrawn="1"/>
        </p:nvCxnSpPr>
        <p:spPr>
          <a:xfrm>
            <a:off x="4501988" y="2763887"/>
            <a:ext cx="967908" cy="0"/>
          </a:xfrm>
          <a:prstGeom prst="line">
            <a:avLst/>
          </a:prstGeom>
          <a:ln>
            <a:solidFill>
              <a:srgbClr val="F791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Flowchart: Merge 158"/>
          <p:cNvSpPr/>
          <p:nvPr userDrawn="1"/>
        </p:nvSpPr>
        <p:spPr>
          <a:xfrm rot="10800000" flipV="1">
            <a:off x="4835709" y="2166011"/>
            <a:ext cx="97977" cy="48140"/>
          </a:xfrm>
          <a:prstGeom prst="flowChartMerg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extBox 159"/>
          <p:cNvSpPr txBox="1"/>
          <p:nvPr userDrawn="1"/>
        </p:nvSpPr>
        <p:spPr>
          <a:xfrm>
            <a:off x="3095799" y="2256540"/>
            <a:ext cx="404278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b="1" u="sng" dirty="0" smtClean="0">
                <a:solidFill>
                  <a:schemeClr val="accent2"/>
                </a:solidFill>
              </a:rPr>
              <a:t>  Actions</a:t>
            </a:r>
            <a:endParaRPr lang="en-US" sz="400" b="1" u="sng" dirty="0">
              <a:solidFill>
                <a:schemeClr val="accent2"/>
              </a:solidFill>
            </a:endParaRPr>
          </a:p>
        </p:txBody>
      </p:sp>
      <p:sp>
        <p:nvSpPr>
          <p:cNvPr id="161" name="Rectangle 160"/>
          <p:cNvSpPr/>
          <p:nvPr userDrawn="1"/>
        </p:nvSpPr>
        <p:spPr>
          <a:xfrm>
            <a:off x="3185091" y="3654989"/>
            <a:ext cx="2320072" cy="27120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2" name="TextBox 161"/>
          <p:cNvSpPr txBox="1"/>
          <p:nvPr userDrawn="1"/>
        </p:nvSpPr>
        <p:spPr>
          <a:xfrm>
            <a:off x="3095186" y="3615050"/>
            <a:ext cx="74732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b="1" u="sng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Conditions-</a:t>
            </a:r>
            <a:r>
              <a:rPr lang="en-US" sz="500" b="1" u="sng" baseline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500" b="1" u="sng" baseline="0" dirty="0" smtClean="0">
                <a:solidFill>
                  <a:srgbClr val="FFC000"/>
                </a:solidFill>
              </a:rPr>
              <a:t>Copy</a:t>
            </a:r>
            <a:endParaRPr lang="en-US" sz="500" b="1" u="sng" dirty="0">
              <a:solidFill>
                <a:srgbClr val="FFC000"/>
              </a:solidFill>
            </a:endParaRPr>
          </a:p>
        </p:txBody>
      </p:sp>
      <p:sp>
        <p:nvSpPr>
          <p:cNvPr id="163" name="Flowchart: Merge 162"/>
          <p:cNvSpPr/>
          <p:nvPr userDrawn="1"/>
        </p:nvSpPr>
        <p:spPr>
          <a:xfrm rot="10800000">
            <a:off x="5371919" y="3692202"/>
            <a:ext cx="97977" cy="48140"/>
          </a:xfrm>
          <a:prstGeom prst="flowChartMerg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8" name="Picture 197"/>
          <p:cNvPicPr>
            <a:picLocks noChangeAspect="1"/>
          </p:cNvPicPr>
          <p:nvPr userDrawn="1"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2994" y="2105783"/>
            <a:ext cx="176386" cy="167567"/>
          </a:xfrm>
          <a:prstGeom prst="rect">
            <a:avLst/>
          </a:prstGeom>
        </p:spPr>
      </p:pic>
      <p:pic>
        <p:nvPicPr>
          <p:cNvPr id="199" name="Picture 198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0216" y="2442839"/>
            <a:ext cx="54564" cy="56324"/>
          </a:xfrm>
          <a:prstGeom prst="rect">
            <a:avLst/>
          </a:prstGeom>
        </p:spPr>
      </p:pic>
      <p:pic>
        <p:nvPicPr>
          <p:cNvPr id="200" name="Picture 199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9339" y="2579574"/>
            <a:ext cx="57833" cy="59194"/>
          </a:xfrm>
          <a:prstGeom prst="rect">
            <a:avLst/>
          </a:prstGeom>
        </p:spPr>
      </p:pic>
      <p:pic>
        <p:nvPicPr>
          <p:cNvPr id="201" name="Picture 200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1543" y="2700280"/>
            <a:ext cx="57833" cy="59194"/>
          </a:xfrm>
          <a:prstGeom prst="rect">
            <a:avLst/>
          </a:prstGeom>
        </p:spPr>
      </p:pic>
      <p:pic>
        <p:nvPicPr>
          <p:cNvPr id="202" name="Picture 201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6288" y="2482370"/>
            <a:ext cx="109738" cy="95106"/>
          </a:xfrm>
          <a:prstGeom prst="rect">
            <a:avLst/>
          </a:prstGeom>
        </p:spPr>
      </p:pic>
      <p:pic>
        <p:nvPicPr>
          <p:cNvPr id="203" name="Picture 202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3191" y="2729795"/>
            <a:ext cx="109738" cy="95106"/>
          </a:xfrm>
          <a:prstGeom prst="rect">
            <a:avLst/>
          </a:prstGeom>
        </p:spPr>
      </p:pic>
      <p:pic>
        <p:nvPicPr>
          <p:cNvPr id="204" name="Picture 20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3191" y="2857191"/>
            <a:ext cx="109738" cy="95106"/>
          </a:xfrm>
          <a:prstGeom prst="rect">
            <a:avLst/>
          </a:prstGeom>
        </p:spPr>
      </p:pic>
      <p:pic>
        <p:nvPicPr>
          <p:cNvPr id="205" name="Picture 204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2786" y="2975246"/>
            <a:ext cx="98009" cy="103774"/>
          </a:xfrm>
          <a:prstGeom prst="rect">
            <a:avLst/>
          </a:prstGeom>
        </p:spPr>
      </p:pic>
      <p:pic>
        <p:nvPicPr>
          <p:cNvPr id="206" name="Picture 20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2786" y="3095056"/>
            <a:ext cx="98009" cy="103774"/>
          </a:xfrm>
          <a:prstGeom prst="rect">
            <a:avLst/>
          </a:prstGeom>
        </p:spPr>
      </p:pic>
      <p:pic>
        <p:nvPicPr>
          <p:cNvPr id="207" name="Picture 206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6288" y="2598017"/>
            <a:ext cx="98009" cy="103774"/>
          </a:xfrm>
          <a:prstGeom prst="rect">
            <a:avLst/>
          </a:prstGeom>
        </p:spPr>
      </p:pic>
      <p:sp>
        <p:nvSpPr>
          <p:cNvPr id="208" name="TextBox 207"/>
          <p:cNvSpPr txBox="1"/>
          <p:nvPr userDrawn="1"/>
        </p:nvSpPr>
        <p:spPr>
          <a:xfrm>
            <a:off x="3142168" y="3729764"/>
            <a:ext cx="18437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Only on desktop –</a:t>
            </a:r>
            <a:r>
              <a:rPr lang="en-US" sz="700" baseline="0" dirty="0" smtClean="0"/>
              <a:t> no change of file name</a:t>
            </a:r>
            <a:endParaRPr lang="en-US" sz="700" dirty="0"/>
          </a:p>
        </p:txBody>
      </p:sp>
      <p:pic>
        <p:nvPicPr>
          <p:cNvPr id="209" name="Picture 208"/>
          <p:cNvPicPr>
            <a:picLocks noChangeAspect="1"/>
          </p:cNvPicPr>
          <p:nvPr userDrawn="1"/>
        </p:nvPicPr>
        <p:blipFill>
          <a:blip r:embed="rId13" cstate="email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4889838" y="2841625"/>
            <a:ext cx="231735" cy="231735"/>
          </a:xfrm>
          <a:prstGeom prst="rect">
            <a:avLst/>
          </a:prstGeom>
        </p:spPr>
      </p:pic>
      <p:grpSp>
        <p:nvGrpSpPr>
          <p:cNvPr id="210" name="Group 209"/>
          <p:cNvGrpSpPr/>
          <p:nvPr userDrawn="1"/>
        </p:nvGrpSpPr>
        <p:grpSpPr>
          <a:xfrm>
            <a:off x="5206880" y="2927838"/>
            <a:ext cx="116187" cy="727586"/>
            <a:chOff x="4241358" y="2448376"/>
            <a:chExt cx="116187" cy="727586"/>
          </a:xfrm>
        </p:grpSpPr>
        <p:grpSp>
          <p:nvGrpSpPr>
            <p:cNvPr id="211" name="Group 210"/>
            <p:cNvGrpSpPr/>
            <p:nvPr userDrawn="1"/>
          </p:nvGrpSpPr>
          <p:grpSpPr>
            <a:xfrm>
              <a:off x="4247807" y="2448376"/>
              <a:ext cx="109738" cy="727586"/>
              <a:chOff x="7177346" y="2237133"/>
              <a:chExt cx="109738" cy="727586"/>
            </a:xfrm>
          </p:grpSpPr>
          <p:pic>
            <p:nvPicPr>
              <p:cNvPr id="213" name="Picture 212"/>
              <p:cNvPicPr>
                <a:picLocks noChangeAspect="1"/>
              </p:cNvPicPr>
              <p:nvPr userDrawn="1"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77346" y="2237133"/>
                <a:ext cx="109738" cy="95106"/>
              </a:xfrm>
              <a:prstGeom prst="rect">
                <a:avLst/>
              </a:prstGeom>
            </p:spPr>
          </p:pic>
          <p:pic>
            <p:nvPicPr>
              <p:cNvPr id="214" name="Picture 213"/>
              <p:cNvPicPr>
                <a:picLocks noChangeAspect="1"/>
              </p:cNvPicPr>
              <p:nvPr userDrawn="1"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77346" y="2363629"/>
                <a:ext cx="109738" cy="95106"/>
              </a:xfrm>
              <a:prstGeom prst="rect">
                <a:avLst/>
              </a:prstGeom>
            </p:spPr>
          </p:pic>
          <p:pic>
            <p:nvPicPr>
              <p:cNvPr id="215" name="Picture 214"/>
              <p:cNvPicPr>
                <a:picLocks noChangeAspect="1"/>
              </p:cNvPicPr>
              <p:nvPr userDrawn="1"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77346" y="2490125"/>
                <a:ext cx="109738" cy="95106"/>
              </a:xfrm>
              <a:prstGeom prst="rect">
                <a:avLst/>
              </a:prstGeom>
            </p:spPr>
          </p:pic>
          <p:pic>
            <p:nvPicPr>
              <p:cNvPr id="216" name="Picture 215"/>
              <p:cNvPicPr>
                <a:picLocks noChangeAspect="1"/>
              </p:cNvPicPr>
              <p:nvPr userDrawn="1"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77346" y="2743117"/>
                <a:ext cx="109738" cy="95106"/>
              </a:xfrm>
              <a:prstGeom prst="rect">
                <a:avLst/>
              </a:prstGeom>
            </p:spPr>
          </p:pic>
          <p:pic>
            <p:nvPicPr>
              <p:cNvPr id="217" name="Picture 216"/>
              <p:cNvPicPr>
                <a:picLocks noChangeAspect="1"/>
              </p:cNvPicPr>
              <p:nvPr userDrawn="1"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77346" y="2869613"/>
                <a:ext cx="109738" cy="95106"/>
              </a:xfrm>
              <a:prstGeom prst="rect">
                <a:avLst/>
              </a:prstGeom>
            </p:spPr>
          </p:pic>
        </p:grpSp>
        <p:pic>
          <p:nvPicPr>
            <p:cNvPr id="212" name="Picture 211"/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1358" y="2825814"/>
              <a:ext cx="98009" cy="103774"/>
            </a:xfrm>
            <a:prstGeom prst="rect">
              <a:avLst/>
            </a:prstGeom>
          </p:spPr>
        </p:pic>
      </p:grpSp>
      <p:pic>
        <p:nvPicPr>
          <p:cNvPr id="218" name="Picture 217"/>
          <p:cNvPicPr>
            <a:picLocks noChangeAspect="1"/>
          </p:cNvPicPr>
          <p:nvPr userDrawn="1"/>
        </p:nvPicPr>
        <p:blipFill>
          <a:blip r:embed="rId15" cstate="email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96117" l="9412" r="94118">
                        <a14:foregroundMark x1="38824" y1="40777" x2="38824" y2="40777"/>
                        <a14:foregroundMark x1="63529" y1="52427" x2="63529" y2="52427"/>
                        <a14:foregroundMark x1="35294" y1="57282" x2="35294" y2="57282"/>
                        <a14:foregroundMark x1="30588" y1="28155" x2="30588" y2="28155"/>
                        <a14:backgroundMark x1="62353" y1="20388" x2="62353" y2="203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9443" y="3425053"/>
            <a:ext cx="243572" cy="295152"/>
          </a:xfrm>
          <a:prstGeom prst="rect">
            <a:avLst/>
          </a:prstGeom>
        </p:spPr>
      </p:pic>
      <p:sp>
        <p:nvSpPr>
          <p:cNvPr id="219" name="Rectangle 218"/>
          <p:cNvSpPr/>
          <p:nvPr userDrawn="1"/>
        </p:nvSpPr>
        <p:spPr>
          <a:xfrm>
            <a:off x="3076201" y="2054245"/>
            <a:ext cx="2554792" cy="2114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rtl="0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0" name="Rectangle 219"/>
          <p:cNvSpPr/>
          <p:nvPr userDrawn="1"/>
        </p:nvSpPr>
        <p:spPr>
          <a:xfrm>
            <a:off x="3122153" y="2249381"/>
            <a:ext cx="2471865" cy="18715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21" name="Rectangle 220"/>
          <p:cNvSpPr/>
          <p:nvPr userDrawn="1"/>
        </p:nvSpPr>
        <p:spPr>
          <a:xfrm>
            <a:off x="3483798" y="2225792"/>
            <a:ext cx="7851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0"/>
            <a:r>
              <a:rPr lang="en-US" sz="800" i="1" dirty="0" smtClean="0">
                <a:solidFill>
                  <a:schemeClr val="bg1">
                    <a:lumMod val="75000"/>
                  </a:schemeClr>
                </a:solidFill>
              </a:rPr>
              <a:t>Policy name</a:t>
            </a:r>
            <a:endParaRPr lang="en-US" sz="8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2" name="Rectangle 221"/>
          <p:cNvSpPr/>
          <p:nvPr userDrawn="1"/>
        </p:nvSpPr>
        <p:spPr>
          <a:xfrm>
            <a:off x="3142299" y="2535987"/>
            <a:ext cx="1023114" cy="113222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rtl="0"/>
            <a:r>
              <a:rPr lang="he-IL" sz="800" baseline="0" dirty="0" smtClean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  </a:t>
            </a:r>
            <a:endParaRPr lang="en-US" sz="800" baseline="0" dirty="0" smtClean="0">
              <a:solidFill>
                <a:schemeClr val="bg2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algn="l" rtl="0"/>
            <a:r>
              <a:rPr lang="en-US" sz="800" baseline="0" dirty="0" smtClean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   </a:t>
            </a:r>
          </a:p>
          <a:p>
            <a:pPr algn="l" rtl="0"/>
            <a:r>
              <a:rPr lang="en-US" sz="800" baseline="0" dirty="0" smtClean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   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Copy</a:t>
            </a:r>
          </a:p>
          <a:p>
            <a:pPr algn="l" rtl="0"/>
            <a:r>
              <a:rPr lang="en-US" sz="800" dirty="0" smtClean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he-IL" sz="8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Send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he-IL" sz="8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 Save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he-IL" sz="8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Change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  </a:t>
            </a:r>
            <a:r>
              <a:rPr lang="he-IL" sz="8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Share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he-IL" sz="8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Mail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</p:txBody>
      </p:sp>
      <p:cxnSp>
        <p:nvCxnSpPr>
          <p:cNvPr id="223" name="Straight Connector 222"/>
          <p:cNvCxnSpPr/>
          <p:nvPr userDrawn="1"/>
        </p:nvCxnSpPr>
        <p:spPr>
          <a:xfrm>
            <a:off x="4115330" y="2577476"/>
            <a:ext cx="0" cy="9732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/>
          <p:cNvSpPr txBox="1"/>
          <p:nvPr userDrawn="1"/>
        </p:nvSpPr>
        <p:spPr>
          <a:xfrm>
            <a:off x="3048009" y="2405507"/>
            <a:ext cx="874713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400" b="1" u="sng" dirty="0" smtClean="0">
                <a:solidFill>
                  <a:schemeClr val="accent2"/>
                </a:solidFill>
              </a:rPr>
              <a:t>  Actions </a:t>
            </a:r>
            <a:r>
              <a:rPr lang="en-US" sz="400" b="1" i="1" dirty="0" smtClean="0">
                <a:solidFill>
                  <a:schemeClr val="bg1">
                    <a:lumMod val="50000"/>
                  </a:schemeClr>
                </a:solidFill>
              </a:rPr>
              <a:t>(Choose from list)</a:t>
            </a:r>
            <a:endParaRPr lang="en-US" sz="4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5" name="Rectangle 224"/>
          <p:cNvSpPr/>
          <p:nvPr userDrawn="1"/>
        </p:nvSpPr>
        <p:spPr>
          <a:xfrm>
            <a:off x="4413621" y="2521921"/>
            <a:ext cx="1068712" cy="115695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  </a:t>
            </a:r>
          </a:p>
        </p:txBody>
      </p:sp>
      <p:cxnSp>
        <p:nvCxnSpPr>
          <p:cNvPr id="226" name="Straight Connector 225"/>
          <p:cNvCxnSpPr/>
          <p:nvPr userDrawn="1"/>
        </p:nvCxnSpPr>
        <p:spPr>
          <a:xfrm>
            <a:off x="5454078" y="2814100"/>
            <a:ext cx="0" cy="9732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/>
          <p:cNvSpPr txBox="1"/>
          <p:nvPr userDrawn="1"/>
        </p:nvSpPr>
        <p:spPr>
          <a:xfrm>
            <a:off x="4286704" y="2404364"/>
            <a:ext cx="844792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b="1" u="sng" dirty="0" smtClean="0">
                <a:solidFill>
                  <a:schemeClr val="accent2"/>
                </a:solidFill>
              </a:rPr>
              <a:t>  Roles </a:t>
            </a:r>
            <a:r>
              <a:rPr lang="en-US" sz="400" b="1" i="1" dirty="0">
                <a:solidFill>
                  <a:schemeClr val="bg1">
                    <a:lumMod val="50000"/>
                  </a:schemeClr>
                </a:solidFill>
              </a:rPr>
              <a:t>(Choose from list</a:t>
            </a:r>
            <a:r>
              <a:rPr lang="en-US" sz="400" b="1" i="1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sz="4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28" name="Group 227"/>
          <p:cNvGrpSpPr/>
          <p:nvPr userDrawn="1"/>
        </p:nvGrpSpPr>
        <p:grpSpPr>
          <a:xfrm>
            <a:off x="4443404" y="2905892"/>
            <a:ext cx="109738" cy="727586"/>
            <a:chOff x="7177346" y="2237133"/>
            <a:chExt cx="109738" cy="727586"/>
          </a:xfrm>
        </p:grpSpPr>
        <p:pic>
          <p:nvPicPr>
            <p:cNvPr id="229" name="Picture 228"/>
            <p:cNvPicPr>
              <a:picLocks noChangeAspect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77346" y="2237133"/>
              <a:ext cx="109738" cy="95106"/>
            </a:xfrm>
            <a:prstGeom prst="rect">
              <a:avLst/>
            </a:prstGeom>
          </p:spPr>
        </p:pic>
        <p:pic>
          <p:nvPicPr>
            <p:cNvPr id="230" name="Picture 229"/>
            <p:cNvPicPr>
              <a:picLocks noChangeAspect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77346" y="2363629"/>
              <a:ext cx="109738" cy="95106"/>
            </a:xfrm>
            <a:prstGeom prst="rect">
              <a:avLst/>
            </a:prstGeom>
          </p:spPr>
        </p:pic>
        <p:pic>
          <p:nvPicPr>
            <p:cNvPr id="231" name="Picture 230"/>
            <p:cNvPicPr>
              <a:picLocks noChangeAspect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77346" y="2490125"/>
              <a:ext cx="109738" cy="95106"/>
            </a:xfrm>
            <a:prstGeom prst="rect">
              <a:avLst/>
            </a:prstGeom>
          </p:spPr>
        </p:pic>
        <p:pic>
          <p:nvPicPr>
            <p:cNvPr id="232" name="Picture 231"/>
            <p:cNvPicPr>
              <a:picLocks noChangeAspect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77346" y="2743117"/>
              <a:ext cx="109738" cy="95106"/>
            </a:xfrm>
            <a:prstGeom prst="rect">
              <a:avLst/>
            </a:prstGeom>
          </p:spPr>
        </p:pic>
        <p:pic>
          <p:nvPicPr>
            <p:cNvPr id="233" name="Picture 232"/>
            <p:cNvPicPr>
              <a:picLocks noChangeAspect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77346" y="2869613"/>
              <a:ext cx="109738" cy="95106"/>
            </a:xfrm>
            <a:prstGeom prst="rect">
              <a:avLst/>
            </a:prstGeom>
          </p:spPr>
        </p:pic>
      </p:grpSp>
      <p:grpSp>
        <p:nvGrpSpPr>
          <p:cNvPr id="234" name="Group 233"/>
          <p:cNvGrpSpPr/>
          <p:nvPr userDrawn="1"/>
        </p:nvGrpSpPr>
        <p:grpSpPr>
          <a:xfrm>
            <a:off x="4217999" y="3715698"/>
            <a:ext cx="253865" cy="253865"/>
            <a:chOff x="6150667" y="3551435"/>
            <a:chExt cx="417180" cy="417180"/>
          </a:xfrm>
        </p:grpSpPr>
        <p:pic>
          <p:nvPicPr>
            <p:cNvPr id="235" name="Picture 234"/>
            <p:cNvPicPr>
              <a:picLocks noChangeAspect="1"/>
            </p:cNvPicPr>
            <p:nvPr userDrawn="1"/>
          </p:nvPicPr>
          <p:blipFill>
            <a:blip r:embed="rId17" cstate="email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44266" y="3640123"/>
              <a:ext cx="251708" cy="251708"/>
            </a:xfrm>
            <a:prstGeom prst="rect">
              <a:avLst/>
            </a:prstGeom>
          </p:spPr>
        </p:pic>
        <p:sp>
          <p:nvSpPr>
            <p:cNvPr id="236" name="Oval 235"/>
            <p:cNvSpPr/>
            <p:nvPr userDrawn="1"/>
          </p:nvSpPr>
          <p:spPr>
            <a:xfrm>
              <a:off x="6150667" y="3551435"/>
              <a:ext cx="417180" cy="4171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2" name="Straight Connector 241"/>
          <p:cNvCxnSpPr/>
          <p:nvPr userDrawn="1"/>
        </p:nvCxnSpPr>
        <p:spPr>
          <a:xfrm>
            <a:off x="4413621" y="2726318"/>
            <a:ext cx="1069127" cy="7144"/>
          </a:xfrm>
          <a:prstGeom prst="line">
            <a:avLst/>
          </a:prstGeom>
          <a:ln>
            <a:solidFill>
              <a:srgbClr val="F791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3" name="Picture 242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3490" y="2604420"/>
            <a:ext cx="54564" cy="56324"/>
          </a:xfrm>
          <a:prstGeom prst="rect">
            <a:avLst/>
          </a:prstGeom>
        </p:spPr>
      </p:pic>
      <p:pic>
        <p:nvPicPr>
          <p:cNvPr id="244" name="Picture 243"/>
          <p:cNvPicPr>
            <a:picLocks noChangeAspect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7051" y="2597579"/>
            <a:ext cx="64638" cy="66159"/>
          </a:xfrm>
          <a:prstGeom prst="rect">
            <a:avLst/>
          </a:prstGeom>
        </p:spPr>
      </p:pic>
      <p:pic>
        <p:nvPicPr>
          <p:cNvPr id="245" name="Picture 244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6308" y="2594379"/>
            <a:ext cx="57833" cy="59194"/>
          </a:xfrm>
          <a:prstGeom prst="rect">
            <a:avLst/>
          </a:prstGeom>
        </p:spPr>
      </p:pic>
      <p:pic>
        <p:nvPicPr>
          <p:cNvPr id="246" name="Picture 24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0742" y="3276079"/>
            <a:ext cx="98009" cy="103774"/>
          </a:xfrm>
          <a:prstGeom prst="rect">
            <a:avLst/>
          </a:prstGeom>
        </p:spPr>
      </p:pic>
      <p:sp>
        <p:nvSpPr>
          <p:cNvPr id="247" name="TextBox 246"/>
          <p:cNvSpPr txBox="1"/>
          <p:nvPr userDrawn="1"/>
        </p:nvSpPr>
        <p:spPr>
          <a:xfrm>
            <a:off x="4076465" y="3945963"/>
            <a:ext cx="55015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Add</a:t>
            </a:r>
            <a:r>
              <a:rPr lang="en-US" sz="600" baseline="0" dirty="0" smtClean="0"/>
              <a:t> Policy</a:t>
            </a:r>
            <a:endParaRPr lang="en-US" sz="600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3186486" y="2837676"/>
            <a:ext cx="123918" cy="717463"/>
            <a:chOff x="3169022" y="2591868"/>
            <a:chExt cx="123918" cy="717463"/>
          </a:xfrm>
        </p:grpSpPr>
        <p:pic>
          <p:nvPicPr>
            <p:cNvPr id="241" name="Picture 240"/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9022" y="2706097"/>
              <a:ext cx="98009" cy="103774"/>
            </a:xfrm>
            <a:prstGeom prst="rect">
              <a:avLst/>
            </a:prstGeom>
          </p:spPr>
        </p:pic>
        <p:pic>
          <p:nvPicPr>
            <p:cNvPr id="248" name="Picture 247"/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81505" y="2966660"/>
              <a:ext cx="98009" cy="103774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 userDrawn="1"/>
          </p:nvGrpSpPr>
          <p:grpSpPr>
            <a:xfrm>
              <a:off x="3175582" y="2591868"/>
              <a:ext cx="117358" cy="717463"/>
              <a:chOff x="3175582" y="2591868"/>
              <a:chExt cx="117358" cy="717463"/>
            </a:xfrm>
          </p:grpSpPr>
          <p:grpSp>
            <p:nvGrpSpPr>
              <p:cNvPr id="237" name="Group 236"/>
              <p:cNvGrpSpPr/>
              <p:nvPr userDrawn="1"/>
            </p:nvGrpSpPr>
            <p:grpSpPr>
              <a:xfrm>
                <a:off x="3175582" y="2591868"/>
                <a:ext cx="117358" cy="593470"/>
                <a:chOff x="7177346" y="2237133"/>
                <a:chExt cx="117358" cy="593470"/>
              </a:xfrm>
            </p:grpSpPr>
            <p:pic>
              <p:nvPicPr>
                <p:cNvPr id="238" name="Picture 237"/>
                <p:cNvPicPr>
                  <a:picLocks noChangeAspect="1"/>
                </p:cNvPicPr>
                <p:nvPr userDrawn="1"/>
              </p:nvPicPr>
              <p:blipFill>
                <a:blip r:embed="rId9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77346" y="2237133"/>
                  <a:ext cx="109738" cy="95106"/>
                </a:xfrm>
                <a:prstGeom prst="rect">
                  <a:avLst/>
                </a:prstGeom>
              </p:spPr>
            </p:pic>
            <p:pic>
              <p:nvPicPr>
                <p:cNvPr id="239" name="Picture 238"/>
                <p:cNvPicPr>
                  <a:picLocks noChangeAspect="1"/>
                </p:cNvPicPr>
                <p:nvPr userDrawn="1"/>
              </p:nvPicPr>
              <p:blipFill>
                <a:blip r:embed="rId9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77346" y="2490125"/>
                  <a:ext cx="109738" cy="95106"/>
                </a:xfrm>
                <a:prstGeom prst="rect">
                  <a:avLst/>
                </a:prstGeom>
              </p:spPr>
            </p:pic>
            <p:pic>
              <p:nvPicPr>
                <p:cNvPr id="240" name="Picture 239"/>
                <p:cNvPicPr>
                  <a:picLocks noChangeAspect="1"/>
                </p:cNvPicPr>
                <p:nvPr userDrawn="1"/>
              </p:nvPicPr>
              <p:blipFill>
                <a:blip r:embed="rId9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84966" y="2735497"/>
                  <a:ext cx="109738" cy="95106"/>
                </a:xfrm>
                <a:prstGeom prst="rect">
                  <a:avLst/>
                </a:prstGeom>
              </p:spPr>
            </p:pic>
          </p:grpSp>
          <p:pic>
            <p:nvPicPr>
              <p:cNvPr id="249" name="Picture 248"/>
              <p:cNvPicPr>
                <a:picLocks noChangeAspect="1"/>
              </p:cNvPicPr>
              <p:nvPr userDrawn="1"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84262" y="3205557"/>
                <a:ext cx="98009" cy="103774"/>
              </a:xfrm>
              <a:prstGeom prst="rect">
                <a:avLst/>
              </a:prstGeom>
            </p:spPr>
          </p:pic>
        </p:grpSp>
      </p:grpSp>
      <p:grpSp>
        <p:nvGrpSpPr>
          <p:cNvPr id="250" name="Group 249"/>
          <p:cNvGrpSpPr/>
          <p:nvPr userDrawn="1"/>
        </p:nvGrpSpPr>
        <p:grpSpPr>
          <a:xfrm>
            <a:off x="4626617" y="2708185"/>
            <a:ext cx="701380" cy="184666"/>
            <a:chOff x="4600266" y="2727083"/>
            <a:chExt cx="701380" cy="184666"/>
          </a:xfrm>
        </p:grpSpPr>
        <p:sp>
          <p:nvSpPr>
            <p:cNvPr id="251" name="Rectangle 250"/>
            <p:cNvSpPr/>
            <p:nvPr userDrawn="1"/>
          </p:nvSpPr>
          <p:spPr>
            <a:xfrm>
              <a:off x="4600266" y="2776845"/>
              <a:ext cx="567507" cy="10223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TextBox 251"/>
            <p:cNvSpPr txBox="1"/>
            <p:nvPr userDrawn="1"/>
          </p:nvSpPr>
          <p:spPr>
            <a:xfrm>
              <a:off x="4649347" y="2727083"/>
              <a:ext cx="42992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i="1" dirty="0" smtClean="0">
                  <a:solidFill>
                    <a:schemeClr val="bg1">
                      <a:lumMod val="65000"/>
                    </a:schemeClr>
                  </a:solidFill>
                </a:rPr>
                <a:t>Search</a:t>
              </a:r>
              <a:endParaRPr lang="en-US" sz="600" i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253" name="Picture 252"/>
            <p:cNvPicPr>
              <a:picLocks noChangeAspect="1"/>
            </p:cNvPicPr>
            <p:nvPr userDrawn="1"/>
          </p:nvPicPr>
          <p:blipFill>
            <a:blip r:embed="rId1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4030" y="2784154"/>
              <a:ext cx="87616" cy="87616"/>
            </a:xfrm>
            <a:prstGeom prst="rect">
              <a:avLst/>
            </a:prstGeom>
          </p:spPr>
        </p:pic>
      </p:grpSp>
      <p:pic>
        <p:nvPicPr>
          <p:cNvPr id="254" name="Picture 253"/>
          <p:cNvPicPr>
            <a:picLocks noChangeAspect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0618" y="2549792"/>
            <a:ext cx="163460" cy="163460"/>
          </a:xfrm>
          <a:prstGeom prst="rect">
            <a:avLst/>
          </a:prstGeom>
        </p:spPr>
      </p:pic>
      <p:sp>
        <p:nvSpPr>
          <p:cNvPr id="255" name="TextBox 254"/>
          <p:cNvSpPr txBox="1"/>
          <p:nvPr userDrawn="1"/>
        </p:nvSpPr>
        <p:spPr>
          <a:xfrm>
            <a:off x="4460226" y="2537803"/>
            <a:ext cx="34269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 smtClean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ALL</a:t>
            </a:r>
          </a:p>
        </p:txBody>
      </p:sp>
      <p:pic>
        <p:nvPicPr>
          <p:cNvPr id="256" name="Picture 255"/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4414" y="2533240"/>
            <a:ext cx="196565" cy="196565"/>
          </a:xfrm>
          <a:prstGeom prst="rect">
            <a:avLst/>
          </a:prstGeom>
        </p:spPr>
      </p:pic>
      <p:sp>
        <p:nvSpPr>
          <p:cNvPr id="257" name="TextBox 256"/>
          <p:cNvSpPr txBox="1"/>
          <p:nvPr userDrawn="1"/>
        </p:nvSpPr>
        <p:spPr>
          <a:xfrm>
            <a:off x="4483593" y="2862151"/>
            <a:ext cx="9784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A </a:t>
            </a:r>
            <a:r>
              <a:rPr lang="en-US" sz="800" dirty="0" err="1" smtClean="0">
                <a:solidFill>
                  <a:schemeClr val="bg2">
                    <a:lumMod val="50000"/>
                  </a:schemeClr>
                </a:solidFill>
              </a:rPr>
              <a:t>Yoav</a:t>
            </a:r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800" dirty="0" err="1" smtClean="0">
                <a:solidFill>
                  <a:schemeClr val="bg2">
                    <a:lumMod val="50000"/>
                  </a:schemeClr>
                </a:solidFill>
              </a:rPr>
              <a:t>Rozen</a:t>
            </a:r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…</a:t>
            </a:r>
          </a:p>
          <a:p>
            <a:pPr algn="l" rtl="0"/>
            <a: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 </a:t>
            </a: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Yossi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CTO</a:t>
            </a:r>
          </a:p>
          <a:p>
            <a:pPr algn="l" rtl="0"/>
            <a:r>
              <a:rPr lang="en-US" sz="800" dirty="0" smtClean="0">
                <a:solidFill>
                  <a:schemeClr val="bg1">
                    <a:lumMod val="85000"/>
                  </a:schemeClr>
                </a:solidFill>
              </a:rPr>
              <a:t>Cleaner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D Engineer A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E Tea maker</a:t>
            </a:r>
          </a:p>
          <a:p>
            <a:endParaRPr lang="en-US" sz="800" dirty="0"/>
          </a:p>
        </p:txBody>
      </p:sp>
      <p:sp>
        <p:nvSpPr>
          <p:cNvPr id="258" name="Down Arrow 257"/>
          <p:cNvSpPr/>
          <p:nvPr userDrawn="1"/>
        </p:nvSpPr>
        <p:spPr>
          <a:xfrm>
            <a:off x="5332274" y="3942939"/>
            <a:ext cx="269367" cy="186942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ight Triangle 258"/>
          <p:cNvSpPr/>
          <p:nvPr userDrawn="1"/>
        </p:nvSpPr>
        <p:spPr>
          <a:xfrm rot="13500000">
            <a:off x="4066099" y="2991482"/>
            <a:ext cx="220237" cy="220237"/>
          </a:xfrm>
          <a:prstGeom prst="rtTriangle">
            <a:avLst/>
          </a:prstGeom>
          <a:solidFill>
            <a:srgbClr val="FFC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TextBox 259"/>
          <p:cNvSpPr txBox="1"/>
          <p:nvPr userDrawn="1"/>
        </p:nvSpPr>
        <p:spPr>
          <a:xfrm>
            <a:off x="3037672" y="2042851"/>
            <a:ext cx="7312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u="sng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  Policy- New</a:t>
            </a:r>
            <a:endParaRPr lang="en-US" sz="800" b="1" u="sng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grpSp>
        <p:nvGrpSpPr>
          <p:cNvPr id="165" name="Group 164"/>
          <p:cNvGrpSpPr/>
          <p:nvPr userDrawn="1"/>
        </p:nvGrpSpPr>
        <p:grpSpPr>
          <a:xfrm>
            <a:off x="3268985" y="2575161"/>
            <a:ext cx="701380" cy="184666"/>
            <a:chOff x="4600266" y="2727083"/>
            <a:chExt cx="701380" cy="184666"/>
          </a:xfrm>
        </p:grpSpPr>
        <p:sp>
          <p:nvSpPr>
            <p:cNvPr id="166" name="Rectangle 165"/>
            <p:cNvSpPr/>
            <p:nvPr userDrawn="1"/>
          </p:nvSpPr>
          <p:spPr>
            <a:xfrm>
              <a:off x="4600266" y="2776845"/>
              <a:ext cx="567507" cy="10223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TextBox 166"/>
            <p:cNvSpPr txBox="1"/>
            <p:nvPr userDrawn="1"/>
          </p:nvSpPr>
          <p:spPr>
            <a:xfrm>
              <a:off x="4649347" y="2727083"/>
              <a:ext cx="42992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i="1" dirty="0" smtClean="0">
                  <a:solidFill>
                    <a:schemeClr val="bg1">
                      <a:lumMod val="65000"/>
                    </a:schemeClr>
                  </a:solidFill>
                </a:rPr>
                <a:t>Search</a:t>
              </a:r>
              <a:endParaRPr lang="en-US" sz="600" i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168" name="Picture 167"/>
            <p:cNvPicPr>
              <a:picLocks noChangeAspect="1"/>
            </p:cNvPicPr>
            <p:nvPr userDrawn="1"/>
          </p:nvPicPr>
          <p:blipFill>
            <a:blip r:embed="rId1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4030" y="2784154"/>
              <a:ext cx="87616" cy="876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82754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0166" y="269575"/>
            <a:ext cx="155408" cy="155408"/>
          </a:xfrm>
          <a:prstGeom prst="rect">
            <a:avLst/>
          </a:prstGeom>
        </p:spPr>
      </p:pic>
      <p:sp>
        <p:nvSpPr>
          <p:cNvPr id="108" name="TextBox 107"/>
          <p:cNvSpPr txBox="1"/>
          <p:nvPr userDrawn="1"/>
        </p:nvSpPr>
        <p:spPr>
          <a:xfrm>
            <a:off x="2057400" y="590550"/>
            <a:ext cx="2952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ym typeface="Wingdings" panose="05000000000000000000" pitchFamily="2" charset="2"/>
              </a:rPr>
              <a:t></a:t>
            </a:r>
            <a:endParaRPr lang="en-US" dirty="0"/>
          </a:p>
        </p:txBody>
      </p:sp>
      <p:sp>
        <p:nvSpPr>
          <p:cNvPr id="283" name="Rectangle 282"/>
          <p:cNvSpPr/>
          <p:nvPr userDrawn="1"/>
        </p:nvSpPr>
        <p:spPr>
          <a:xfrm>
            <a:off x="6960635" y="955111"/>
            <a:ext cx="1081191" cy="127113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800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l"/>
            <a:r>
              <a:rPr lang="en-US" sz="800" b="1" dirty="0" smtClean="0">
                <a:solidFill>
                  <a:schemeClr val="tx1"/>
                </a:solidFill>
              </a:rPr>
              <a:t>P10</a:t>
            </a:r>
          </a:p>
          <a:p>
            <a:pPr algn="l"/>
            <a:endParaRPr 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4" name="Rectangle 283"/>
          <p:cNvSpPr/>
          <p:nvPr userDrawn="1"/>
        </p:nvSpPr>
        <p:spPr>
          <a:xfrm>
            <a:off x="6273793" y="1127322"/>
            <a:ext cx="965760" cy="13241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Copy</a:t>
            </a:r>
          </a:p>
          <a:p>
            <a:pPr algn="l" rtl="0"/>
            <a:r>
              <a:rPr lang="en-US" sz="800" dirty="0" smtClean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Send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  Save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  Change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  </a:t>
            </a:r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Share</a:t>
            </a:r>
          </a:p>
          <a:p>
            <a:pPr algn="l" rtl="0"/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  Mai</a:t>
            </a:r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l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algn="l" rtl="0"/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en-US" sz="8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85" name="Picture 28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6585" y="941541"/>
            <a:ext cx="158177" cy="158177"/>
          </a:xfrm>
          <a:prstGeom prst="rect">
            <a:avLst/>
          </a:prstGeom>
        </p:spPr>
      </p:pic>
      <p:sp>
        <p:nvSpPr>
          <p:cNvPr id="286" name="Rectangle 285"/>
          <p:cNvSpPr/>
          <p:nvPr userDrawn="1"/>
        </p:nvSpPr>
        <p:spPr>
          <a:xfrm>
            <a:off x="7578887" y="1118378"/>
            <a:ext cx="992941" cy="133307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n-US" sz="800" dirty="0" smtClean="0">
              <a:solidFill>
                <a:schemeClr val="bg2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algn="l" rtl="0"/>
            <a:endParaRPr lang="he-IL" sz="800" dirty="0" smtClean="0">
              <a:solidFill>
                <a:schemeClr val="bg2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algn="l" rtl="0"/>
            <a:endParaRPr lang="he-IL" sz="800" dirty="0">
              <a:solidFill>
                <a:schemeClr val="bg2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  ALL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  Groups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  Users</a:t>
            </a:r>
            <a:endParaRPr lang="en-US" sz="800" dirty="0">
              <a:solidFill>
                <a:schemeClr val="bg2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algn="l" rtl="0"/>
            <a:endParaRPr lang="en-US" sz="800" dirty="0" smtClean="0">
              <a:solidFill>
                <a:schemeClr val="bg2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algn="l" rtl="0"/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  A Manager</a:t>
            </a:r>
          </a:p>
          <a:p>
            <a:pPr algn="l" rtl="0"/>
            <a: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B </a:t>
            </a: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Yossi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  </a:t>
            </a:r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CTO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  Cleaner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  D Engineer A</a:t>
            </a:r>
          </a:p>
          <a:p>
            <a:pPr algn="l" rtl="0"/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  E Tea maker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.z</a:t>
            </a:r>
          </a:p>
        </p:txBody>
      </p:sp>
      <p:cxnSp>
        <p:nvCxnSpPr>
          <p:cNvPr id="287" name="Straight Connector 286"/>
          <p:cNvCxnSpPr/>
          <p:nvPr userDrawn="1"/>
        </p:nvCxnSpPr>
        <p:spPr>
          <a:xfrm>
            <a:off x="7212795" y="1145720"/>
            <a:ext cx="0" cy="9732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/>
          <p:cNvCxnSpPr/>
          <p:nvPr userDrawn="1"/>
        </p:nvCxnSpPr>
        <p:spPr>
          <a:xfrm>
            <a:off x="8543163" y="1752886"/>
            <a:ext cx="0" cy="9732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 userDrawn="1"/>
        </p:nvSpPr>
        <p:spPr>
          <a:xfrm>
            <a:off x="7492252" y="1086268"/>
            <a:ext cx="354585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b="1" u="sng" dirty="0" smtClean="0">
                <a:solidFill>
                  <a:schemeClr val="accent2"/>
                </a:solidFill>
              </a:rPr>
              <a:t>  Roles</a:t>
            </a:r>
            <a:endParaRPr lang="en-US" sz="400" b="1" u="sng" dirty="0">
              <a:solidFill>
                <a:srgbClr val="FFC000"/>
              </a:solidFill>
            </a:endParaRPr>
          </a:p>
        </p:txBody>
      </p:sp>
      <p:cxnSp>
        <p:nvCxnSpPr>
          <p:cNvPr id="290" name="Straight Connector 289"/>
          <p:cNvCxnSpPr/>
          <p:nvPr userDrawn="1"/>
        </p:nvCxnSpPr>
        <p:spPr>
          <a:xfrm>
            <a:off x="7586753" y="1596506"/>
            <a:ext cx="967908" cy="0"/>
          </a:xfrm>
          <a:prstGeom prst="line">
            <a:avLst/>
          </a:prstGeom>
          <a:ln>
            <a:solidFill>
              <a:srgbClr val="F791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Flowchart: Merge 290"/>
          <p:cNvSpPr/>
          <p:nvPr userDrawn="1"/>
        </p:nvSpPr>
        <p:spPr>
          <a:xfrm rot="10800000" flipV="1">
            <a:off x="7920474" y="998630"/>
            <a:ext cx="97977" cy="48140"/>
          </a:xfrm>
          <a:prstGeom prst="flowChartMerg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TextBox 291"/>
          <p:cNvSpPr txBox="1"/>
          <p:nvPr userDrawn="1"/>
        </p:nvSpPr>
        <p:spPr>
          <a:xfrm>
            <a:off x="6180564" y="1089159"/>
            <a:ext cx="404278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b="1" u="sng" dirty="0" smtClean="0">
                <a:solidFill>
                  <a:schemeClr val="accent2"/>
                </a:solidFill>
              </a:rPr>
              <a:t>  Actions</a:t>
            </a:r>
            <a:endParaRPr lang="en-US" sz="400" b="1" u="sng" dirty="0">
              <a:solidFill>
                <a:schemeClr val="accent2"/>
              </a:solidFill>
            </a:endParaRPr>
          </a:p>
        </p:txBody>
      </p:sp>
      <p:sp>
        <p:nvSpPr>
          <p:cNvPr id="293" name="Rectangle 292"/>
          <p:cNvSpPr/>
          <p:nvPr userDrawn="1"/>
        </p:nvSpPr>
        <p:spPr>
          <a:xfrm>
            <a:off x="6269856" y="2487608"/>
            <a:ext cx="2320072" cy="27120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4" name="TextBox 293"/>
          <p:cNvSpPr txBox="1"/>
          <p:nvPr userDrawn="1"/>
        </p:nvSpPr>
        <p:spPr>
          <a:xfrm>
            <a:off x="6134231" y="2447669"/>
            <a:ext cx="74732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b="1" u="sng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Conditions-</a:t>
            </a:r>
            <a:r>
              <a:rPr lang="en-US" sz="500" b="1" u="sng" baseline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500" b="1" u="sng" baseline="0" dirty="0" smtClean="0">
                <a:solidFill>
                  <a:srgbClr val="FFC000"/>
                </a:solidFill>
              </a:rPr>
              <a:t>ALL</a:t>
            </a:r>
            <a:endParaRPr lang="en-US" sz="500" b="1" u="sng" dirty="0">
              <a:solidFill>
                <a:srgbClr val="FFC000"/>
              </a:solidFill>
            </a:endParaRPr>
          </a:p>
        </p:txBody>
      </p:sp>
      <p:sp>
        <p:nvSpPr>
          <p:cNvPr id="295" name="Flowchart: Merge 294"/>
          <p:cNvSpPr/>
          <p:nvPr userDrawn="1"/>
        </p:nvSpPr>
        <p:spPr>
          <a:xfrm rot="10800000">
            <a:off x="8456684" y="2524821"/>
            <a:ext cx="97977" cy="48140"/>
          </a:xfrm>
          <a:prstGeom prst="flowChartMerg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6" name="Picture 295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285480" y="1653619"/>
            <a:ext cx="231735" cy="231735"/>
          </a:xfrm>
          <a:prstGeom prst="rect">
            <a:avLst/>
          </a:prstGeom>
        </p:spPr>
      </p:pic>
      <p:pic>
        <p:nvPicPr>
          <p:cNvPr id="297" name="Picture 296"/>
          <p:cNvPicPr>
            <a:picLocks noChangeAspect="1"/>
          </p:cNvPicPr>
          <p:nvPr userDrawn="1"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7759" y="938402"/>
            <a:ext cx="176386" cy="167567"/>
          </a:xfrm>
          <a:prstGeom prst="rect">
            <a:avLst/>
          </a:prstGeom>
        </p:spPr>
      </p:pic>
      <p:pic>
        <p:nvPicPr>
          <p:cNvPr id="298" name="Picture 297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4981" y="1275458"/>
            <a:ext cx="54564" cy="56324"/>
          </a:xfrm>
          <a:prstGeom prst="rect">
            <a:avLst/>
          </a:prstGeom>
        </p:spPr>
      </p:pic>
      <p:pic>
        <p:nvPicPr>
          <p:cNvPr id="299" name="Picture 298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4981" y="1391568"/>
            <a:ext cx="57833" cy="59194"/>
          </a:xfrm>
          <a:prstGeom prst="rect">
            <a:avLst/>
          </a:prstGeom>
        </p:spPr>
      </p:pic>
      <p:pic>
        <p:nvPicPr>
          <p:cNvPr id="300" name="Picture 299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7185" y="1512274"/>
            <a:ext cx="57833" cy="59194"/>
          </a:xfrm>
          <a:prstGeom prst="rect">
            <a:avLst/>
          </a:prstGeom>
        </p:spPr>
      </p:pic>
      <p:pic>
        <p:nvPicPr>
          <p:cNvPr id="301" name="Picture 300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1053" y="1314989"/>
            <a:ext cx="109738" cy="95106"/>
          </a:xfrm>
          <a:prstGeom prst="rect">
            <a:avLst/>
          </a:prstGeom>
        </p:spPr>
      </p:pic>
      <p:pic>
        <p:nvPicPr>
          <p:cNvPr id="302" name="Picture 301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7956" y="1562414"/>
            <a:ext cx="109738" cy="95106"/>
          </a:xfrm>
          <a:prstGeom prst="rect">
            <a:avLst/>
          </a:prstGeom>
        </p:spPr>
      </p:pic>
      <p:pic>
        <p:nvPicPr>
          <p:cNvPr id="303" name="Picture 302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7956" y="1689810"/>
            <a:ext cx="109738" cy="95106"/>
          </a:xfrm>
          <a:prstGeom prst="rect">
            <a:avLst/>
          </a:prstGeom>
        </p:spPr>
      </p:pic>
      <p:pic>
        <p:nvPicPr>
          <p:cNvPr id="304" name="Picture 303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7551" y="1807865"/>
            <a:ext cx="98009" cy="103774"/>
          </a:xfrm>
          <a:prstGeom prst="rect">
            <a:avLst/>
          </a:prstGeom>
        </p:spPr>
      </p:pic>
      <p:pic>
        <p:nvPicPr>
          <p:cNvPr id="305" name="Picture 304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7551" y="1927675"/>
            <a:ext cx="98009" cy="103774"/>
          </a:xfrm>
          <a:prstGeom prst="rect">
            <a:avLst/>
          </a:prstGeom>
        </p:spPr>
      </p:pic>
      <p:pic>
        <p:nvPicPr>
          <p:cNvPr id="306" name="Picture 30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1053" y="1430636"/>
            <a:ext cx="98009" cy="103774"/>
          </a:xfrm>
          <a:prstGeom prst="rect">
            <a:avLst/>
          </a:prstGeom>
        </p:spPr>
      </p:pic>
      <p:pic>
        <p:nvPicPr>
          <p:cNvPr id="307" name="Picture 306"/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0095" y="1387750"/>
            <a:ext cx="135627" cy="135627"/>
          </a:xfrm>
          <a:prstGeom prst="rect">
            <a:avLst/>
          </a:prstGeom>
        </p:spPr>
      </p:pic>
      <p:sp>
        <p:nvSpPr>
          <p:cNvPr id="308" name="Oval 307"/>
          <p:cNvSpPr/>
          <p:nvPr userDrawn="1"/>
        </p:nvSpPr>
        <p:spPr>
          <a:xfrm flipH="1">
            <a:off x="7300719" y="1342542"/>
            <a:ext cx="228600" cy="2286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9" name="Group 308"/>
          <p:cNvGrpSpPr/>
          <p:nvPr userDrawn="1"/>
        </p:nvGrpSpPr>
        <p:grpSpPr>
          <a:xfrm>
            <a:off x="7623694" y="1583761"/>
            <a:ext cx="796372" cy="184666"/>
            <a:chOff x="4565364" y="2727083"/>
            <a:chExt cx="796372" cy="184666"/>
          </a:xfrm>
        </p:grpSpPr>
        <p:sp>
          <p:nvSpPr>
            <p:cNvPr id="310" name="Rectangle 309"/>
            <p:cNvSpPr/>
            <p:nvPr userDrawn="1"/>
          </p:nvSpPr>
          <p:spPr>
            <a:xfrm>
              <a:off x="4565364" y="2769373"/>
              <a:ext cx="685800" cy="110039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TextBox 310"/>
            <p:cNvSpPr txBox="1"/>
            <p:nvPr userDrawn="1"/>
          </p:nvSpPr>
          <p:spPr>
            <a:xfrm>
              <a:off x="4686701" y="2727083"/>
              <a:ext cx="42992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i="1" dirty="0" smtClean="0">
                  <a:solidFill>
                    <a:schemeClr val="bg1">
                      <a:lumMod val="65000"/>
                    </a:schemeClr>
                  </a:solidFill>
                </a:rPr>
                <a:t>Search</a:t>
              </a:r>
              <a:endParaRPr lang="en-US" sz="600" i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312" name="Picture 311"/>
            <p:cNvPicPr>
              <a:picLocks noChangeAspect="1"/>
            </p:cNvPicPr>
            <p:nvPr userDrawn="1"/>
          </p:nvPicPr>
          <p:blipFill>
            <a:blip r:embed="rId1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74120" y="2770245"/>
              <a:ext cx="87616" cy="87616"/>
            </a:xfrm>
            <a:prstGeom prst="rect">
              <a:avLst/>
            </a:prstGeom>
          </p:spPr>
        </p:pic>
      </p:grpSp>
      <p:grpSp>
        <p:nvGrpSpPr>
          <p:cNvPr id="313" name="Group 312"/>
          <p:cNvGrpSpPr/>
          <p:nvPr userDrawn="1"/>
        </p:nvGrpSpPr>
        <p:grpSpPr>
          <a:xfrm>
            <a:off x="7586753" y="1743234"/>
            <a:ext cx="121619" cy="714838"/>
            <a:chOff x="4528423" y="2978904"/>
            <a:chExt cx="121619" cy="714838"/>
          </a:xfrm>
        </p:grpSpPr>
        <p:pic>
          <p:nvPicPr>
            <p:cNvPr id="314" name="Picture 313"/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28423" y="2978904"/>
              <a:ext cx="98009" cy="103774"/>
            </a:xfrm>
            <a:prstGeom prst="rect">
              <a:avLst/>
            </a:prstGeom>
          </p:spPr>
        </p:pic>
        <p:pic>
          <p:nvPicPr>
            <p:cNvPr id="315" name="Picture 314"/>
            <p:cNvPicPr>
              <a:picLocks noChangeAspect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33401" y="3097092"/>
              <a:ext cx="109738" cy="95106"/>
            </a:xfrm>
            <a:prstGeom prst="rect">
              <a:avLst/>
            </a:prstGeom>
          </p:spPr>
        </p:pic>
        <p:pic>
          <p:nvPicPr>
            <p:cNvPr id="316" name="Picture 315"/>
            <p:cNvPicPr>
              <a:picLocks noChangeAspect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40304" y="3344517"/>
              <a:ext cx="109738" cy="95106"/>
            </a:xfrm>
            <a:prstGeom prst="rect">
              <a:avLst/>
            </a:prstGeom>
          </p:spPr>
        </p:pic>
        <p:pic>
          <p:nvPicPr>
            <p:cNvPr id="317" name="Picture 316"/>
            <p:cNvPicPr>
              <a:picLocks noChangeAspect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40304" y="3471913"/>
              <a:ext cx="109738" cy="95106"/>
            </a:xfrm>
            <a:prstGeom prst="rect">
              <a:avLst/>
            </a:prstGeom>
          </p:spPr>
        </p:pic>
        <p:pic>
          <p:nvPicPr>
            <p:cNvPr id="318" name="Picture 317"/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39899" y="3589968"/>
              <a:ext cx="98009" cy="103774"/>
            </a:xfrm>
            <a:prstGeom prst="rect">
              <a:avLst/>
            </a:prstGeom>
          </p:spPr>
        </p:pic>
        <p:pic>
          <p:nvPicPr>
            <p:cNvPr id="319" name="Picture 318"/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33401" y="3212739"/>
              <a:ext cx="98009" cy="103774"/>
            </a:xfrm>
            <a:prstGeom prst="rect">
              <a:avLst/>
            </a:prstGeom>
          </p:spPr>
        </p:pic>
      </p:grpSp>
      <p:sp>
        <p:nvSpPr>
          <p:cNvPr id="320" name="Rectangle 319"/>
          <p:cNvSpPr/>
          <p:nvPr userDrawn="1"/>
        </p:nvSpPr>
        <p:spPr>
          <a:xfrm>
            <a:off x="6934200" y="971550"/>
            <a:ext cx="1081191" cy="127113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800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l"/>
            <a:r>
              <a:rPr lang="en-US" sz="800" b="1" dirty="0" smtClean="0">
                <a:solidFill>
                  <a:schemeClr val="tx1"/>
                </a:solidFill>
              </a:rPr>
              <a:t>P10</a:t>
            </a:r>
          </a:p>
          <a:p>
            <a:pPr algn="l"/>
            <a:endParaRPr 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1" name="Rectangle 320"/>
          <p:cNvSpPr/>
          <p:nvPr userDrawn="1"/>
        </p:nvSpPr>
        <p:spPr>
          <a:xfrm>
            <a:off x="6247358" y="1143761"/>
            <a:ext cx="965760" cy="13241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lang="en-US" sz="800" dirty="0" smtClean="0">
                <a:solidFill>
                  <a:srgbClr val="FFC000"/>
                </a:solidFill>
              </a:rPr>
              <a:t>Copy</a:t>
            </a:r>
          </a:p>
          <a:p>
            <a:pPr algn="l" rtl="0"/>
            <a:r>
              <a:rPr lang="en-US" sz="800" dirty="0" smtClean="0">
                <a:solidFill>
                  <a:schemeClr val="bg1">
                    <a:lumMod val="85000"/>
                  </a:schemeClr>
                </a:solidFill>
              </a:rPr>
              <a:t>  Send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  Save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  Change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  </a:t>
            </a:r>
            <a:r>
              <a:rPr lang="en-US" sz="800" dirty="0" smtClean="0">
                <a:solidFill>
                  <a:schemeClr val="bg1">
                    <a:lumMod val="85000"/>
                  </a:schemeClr>
                </a:solidFill>
              </a:rPr>
              <a:t>Share</a:t>
            </a:r>
          </a:p>
          <a:p>
            <a:pPr algn="l" rtl="0"/>
            <a:r>
              <a:rPr lang="en-US" sz="800" dirty="0" smtClean="0">
                <a:solidFill>
                  <a:schemeClr val="bg1">
                    <a:lumMod val="85000"/>
                  </a:schemeClr>
                </a:solidFill>
              </a:rPr>
              <a:t>  Mail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algn="l" rtl="0"/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en-US" sz="8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22" name="Picture 32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0150" y="957980"/>
            <a:ext cx="158177" cy="158177"/>
          </a:xfrm>
          <a:prstGeom prst="rect">
            <a:avLst/>
          </a:prstGeom>
        </p:spPr>
      </p:pic>
      <p:sp>
        <p:nvSpPr>
          <p:cNvPr id="323" name="Rectangle 322"/>
          <p:cNvSpPr/>
          <p:nvPr userDrawn="1"/>
        </p:nvSpPr>
        <p:spPr>
          <a:xfrm>
            <a:off x="7552452" y="1134817"/>
            <a:ext cx="992941" cy="133307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n-US" sz="800" dirty="0" smtClean="0">
              <a:solidFill>
                <a:schemeClr val="bg2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algn="l" rtl="0"/>
            <a:endParaRPr lang="he-IL" sz="800" dirty="0" smtClean="0">
              <a:solidFill>
                <a:schemeClr val="bg2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algn="l" rtl="0"/>
            <a:endParaRPr lang="he-IL" sz="800" dirty="0">
              <a:solidFill>
                <a:schemeClr val="bg2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  ALL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  Groups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  Users</a:t>
            </a:r>
          </a:p>
          <a:p>
            <a:pPr algn="l" rtl="0"/>
            <a:endParaRPr lang="en-US" sz="800" dirty="0" smtClean="0">
              <a:solidFill>
                <a:schemeClr val="bg2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  A Manager</a:t>
            </a:r>
          </a:p>
          <a:p>
            <a:pPr algn="l" rtl="0"/>
            <a: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B </a:t>
            </a: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Yossi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  CTO</a:t>
            </a:r>
          </a:p>
          <a:p>
            <a:pPr algn="l" rtl="0"/>
            <a:r>
              <a:rPr lang="en-US" sz="800" dirty="0" smtClean="0">
                <a:solidFill>
                  <a:schemeClr val="bg1">
                    <a:lumMod val="85000"/>
                  </a:schemeClr>
                </a:solidFill>
              </a:rPr>
              <a:t>  Cleaner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  D Engineer A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  E Tea maker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.z</a:t>
            </a:r>
          </a:p>
        </p:txBody>
      </p:sp>
      <p:cxnSp>
        <p:nvCxnSpPr>
          <p:cNvPr id="324" name="Straight Connector 323"/>
          <p:cNvCxnSpPr/>
          <p:nvPr userDrawn="1"/>
        </p:nvCxnSpPr>
        <p:spPr>
          <a:xfrm>
            <a:off x="7186360" y="1162159"/>
            <a:ext cx="0" cy="9732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/>
          <p:cNvCxnSpPr/>
          <p:nvPr userDrawn="1"/>
        </p:nvCxnSpPr>
        <p:spPr>
          <a:xfrm>
            <a:off x="8504333" y="1737262"/>
            <a:ext cx="0" cy="9732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TextBox 325"/>
          <p:cNvSpPr txBox="1"/>
          <p:nvPr userDrawn="1"/>
        </p:nvSpPr>
        <p:spPr>
          <a:xfrm>
            <a:off x="7465817" y="1102707"/>
            <a:ext cx="354585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b="1" u="sng" dirty="0" smtClean="0">
                <a:solidFill>
                  <a:schemeClr val="accent2"/>
                </a:solidFill>
              </a:rPr>
              <a:t>  Roles</a:t>
            </a:r>
            <a:endParaRPr lang="en-US" sz="400" b="1" u="sng" dirty="0">
              <a:solidFill>
                <a:srgbClr val="FFC000"/>
              </a:solidFill>
            </a:endParaRPr>
          </a:p>
        </p:txBody>
      </p:sp>
      <p:cxnSp>
        <p:nvCxnSpPr>
          <p:cNvPr id="327" name="Straight Connector 326"/>
          <p:cNvCxnSpPr/>
          <p:nvPr userDrawn="1"/>
        </p:nvCxnSpPr>
        <p:spPr>
          <a:xfrm>
            <a:off x="7560318" y="1612945"/>
            <a:ext cx="967908" cy="0"/>
          </a:xfrm>
          <a:prstGeom prst="line">
            <a:avLst/>
          </a:prstGeom>
          <a:ln>
            <a:solidFill>
              <a:srgbClr val="F791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Flowchart: Merge 327"/>
          <p:cNvSpPr/>
          <p:nvPr userDrawn="1"/>
        </p:nvSpPr>
        <p:spPr>
          <a:xfrm rot="10800000" flipV="1">
            <a:off x="7894039" y="1015069"/>
            <a:ext cx="97977" cy="48140"/>
          </a:xfrm>
          <a:prstGeom prst="flowChartMerg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TextBox 328"/>
          <p:cNvSpPr txBox="1"/>
          <p:nvPr userDrawn="1"/>
        </p:nvSpPr>
        <p:spPr>
          <a:xfrm>
            <a:off x="6154129" y="1105598"/>
            <a:ext cx="404278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b="1" u="sng" dirty="0" smtClean="0">
                <a:solidFill>
                  <a:schemeClr val="accent2"/>
                </a:solidFill>
              </a:rPr>
              <a:t>  Actions</a:t>
            </a:r>
            <a:endParaRPr lang="en-US" sz="400" b="1" u="sng" dirty="0">
              <a:solidFill>
                <a:schemeClr val="accent2"/>
              </a:solidFill>
            </a:endParaRPr>
          </a:p>
        </p:txBody>
      </p:sp>
      <p:sp>
        <p:nvSpPr>
          <p:cNvPr id="330" name="Rectangle 329"/>
          <p:cNvSpPr/>
          <p:nvPr userDrawn="1"/>
        </p:nvSpPr>
        <p:spPr>
          <a:xfrm>
            <a:off x="6243421" y="2504047"/>
            <a:ext cx="2320072" cy="27120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1" name="TextBox 330"/>
          <p:cNvSpPr txBox="1"/>
          <p:nvPr userDrawn="1"/>
        </p:nvSpPr>
        <p:spPr>
          <a:xfrm>
            <a:off x="6153516" y="2464108"/>
            <a:ext cx="74732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b="1" u="sng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Conditions-</a:t>
            </a:r>
            <a:r>
              <a:rPr lang="en-US" sz="500" b="1" u="sng" baseline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500" b="1" u="sng" baseline="0" dirty="0" smtClean="0">
                <a:solidFill>
                  <a:srgbClr val="FFC000"/>
                </a:solidFill>
              </a:rPr>
              <a:t>Copy</a:t>
            </a:r>
            <a:endParaRPr lang="en-US" sz="500" b="1" u="sng" dirty="0">
              <a:solidFill>
                <a:srgbClr val="FFC000"/>
              </a:solidFill>
            </a:endParaRPr>
          </a:p>
        </p:txBody>
      </p:sp>
      <p:sp>
        <p:nvSpPr>
          <p:cNvPr id="332" name="Flowchart: Merge 331"/>
          <p:cNvSpPr/>
          <p:nvPr userDrawn="1"/>
        </p:nvSpPr>
        <p:spPr>
          <a:xfrm rot="10800000">
            <a:off x="8430249" y="2541260"/>
            <a:ext cx="97977" cy="48140"/>
          </a:xfrm>
          <a:prstGeom prst="flowChartMerg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3" name="Picture 332"/>
          <p:cNvPicPr>
            <a:picLocks noChangeAspect="1"/>
          </p:cNvPicPr>
          <p:nvPr userDrawn="1"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1324" y="954841"/>
            <a:ext cx="176386" cy="167567"/>
          </a:xfrm>
          <a:prstGeom prst="rect">
            <a:avLst/>
          </a:prstGeom>
        </p:spPr>
      </p:pic>
      <p:pic>
        <p:nvPicPr>
          <p:cNvPr id="334" name="Picture 333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546" y="1291897"/>
            <a:ext cx="54564" cy="56324"/>
          </a:xfrm>
          <a:prstGeom prst="rect">
            <a:avLst/>
          </a:prstGeom>
        </p:spPr>
      </p:pic>
      <p:pic>
        <p:nvPicPr>
          <p:cNvPr id="335" name="Picture 334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7669" y="1428632"/>
            <a:ext cx="57833" cy="59194"/>
          </a:xfrm>
          <a:prstGeom prst="rect">
            <a:avLst/>
          </a:prstGeom>
        </p:spPr>
      </p:pic>
      <p:pic>
        <p:nvPicPr>
          <p:cNvPr id="336" name="Picture 335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9873" y="1549338"/>
            <a:ext cx="57833" cy="59194"/>
          </a:xfrm>
          <a:prstGeom prst="rect">
            <a:avLst/>
          </a:prstGeom>
        </p:spPr>
      </p:pic>
      <p:pic>
        <p:nvPicPr>
          <p:cNvPr id="337" name="Picture 336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4618" y="1331428"/>
            <a:ext cx="109738" cy="95106"/>
          </a:xfrm>
          <a:prstGeom prst="rect">
            <a:avLst/>
          </a:prstGeom>
        </p:spPr>
      </p:pic>
      <p:pic>
        <p:nvPicPr>
          <p:cNvPr id="338" name="Picture 337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1521" y="1578853"/>
            <a:ext cx="109738" cy="95106"/>
          </a:xfrm>
          <a:prstGeom prst="rect">
            <a:avLst/>
          </a:prstGeom>
        </p:spPr>
      </p:pic>
      <p:pic>
        <p:nvPicPr>
          <p:cNvPr id="339" name="Picture 338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1521" y="1706249"/>
            <a:ext cx="109738" cy="95106"/>
          </a:xfrm>
          <a:prstGeom prst="rect">
            <a:avLst/>
          </a:prstGeom>
        </p:spPr>
      </p:pic>
      <p:pic>
        <p:nvPicPr>
          <p:cNvPr id="340" name="Picture 339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1116" y="1824304"/>
            <a:ext cx="98009" cy="103774"/>
          </a:xfrm>
          <a:prstGeom prst="rect">
            <a:avLst/>
          </a:prstGeom>
        </p:spPr>
      </p:pic>
      <p:pic>
        <p:nvPicPr>
          <p:cNvPr id="341" name="Picture 340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1116" y="1944114"/>
            <a:ext cx="98009" cy="103774"/>
          </a:xfrm>
          <a:prstGeom prst="rect">
            <a:avLst/>
          </a:prstGeom>
        </p:spPr>
      </p:pic>
      <p:pic>
        <p:nvPicPr>
          <p:cNvPr id="342" name="Picture 341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4618" y="1447075"/>
            <a:ext cx="98009" cy="103774"/>
          </a:xfrm>
          <a:prstGeom prst="rect">
            <a:avLst/>
          </a:prstGeom>
        </p:spPr>
      </p:pic>
      <p:sp>
        <p:nvSpPr>
          <p:cNvPr id="343" name="TextBox 342"/>
          <p:cNvSpPr txBox="1"/>
          <p:nvPr userDrawn="1"/>
        </p:nvSpPr>
        <p:spPr>
          <a:xfrm>
            <a:off x="6200498" y="2578822"/>
            <a:ext cx="18437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Only on desktop –</a:t>
            </a:r>
            <a:r>
              <a:rPr lang="en-US" sz="700" baseline="0" dirty="0" smtClean="0"/>
              <a:t> no change of file name</a:t>
            </a:r>
            <a:endParaRPr lang="en-US" sz="700" dirty="0"/>
          </a:p>
        </p:txBody>
      </p:sp>
      <p:pic>
        <p:nvPicPr>
          <p:cNvPr id="344" name="Picture 343"/>
          <p:cNvPicPr>
            <a:picLocks noChangeAspect="1"/>
          </p:cNvPicPr>
          <p:nvPr userDrawn="1"/>
        </p:nvPicPr>
        <p:blipFill>
          <a:blip r:embed="rId13" cstate="email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7948168" y="1690683"/>
            <a:ext cx="231735" cy="231735"/>
          </a:xfrm>
          <a:prstGeom prst="rect">
            <a:avLst/>
          </a:prstGeom>
        </p:spPr>
      </p:pic>
      <p:grpSp>
        <p:nvGrpSpPr>
          <p:cNvPr id="345" name="Group 344"/>
          <p:cNvGrpSpPr/>
          <p:nvPr userDrawn="1"/>
        </p:nvGrpSpPr>
        <p:grpSpPr>
          <a:xfrm>
            <a:off x="8265210" y="1776896"/>
            <a:ext cx="116187" cy="727586"/>
            <a:chOff x="4241358" y="2448376"/>
            <a:chExt cx="116187" cy="727586"/>
          </a:xfrm>
        </p:grpSpPr>
        <p:grpSp>
          <p:nvGrpSpPr>
            <p:cNvPr id="346" name="Group 345"/>
            <p:cNvGrpSpPr/>
            <p:nvPr userDrawn="1"/>
          </p:nvGrpSpPr>
          <p:grpSpPr>
            <a:xfrm>
              <a:off x="4247807" y="2448376"/>
              <a:ext cx="109738" cy="727586"/>
              <a:chOff x="7177346" y="2237133"/>
              <a:chExt cx="109738" cy="727586"/>
            </a:xfrm>
          </p:grpSpPr>
          <p:pic>
            <p:nvPicPr>
              <p:cNvPr id="348" name="Picture 347"/>
              <p:cNvPicPr>
                <a:picLocks noChangeAspect="1"/>
              </p:cNvPicPr>
              <p:nvPr userDrawn="1"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77346" y="2237133"/>
                <a:ext cx="109738" cy="95106"/>
              </a:xfrm>
              <a:prstGeom prst="rect">
                <a:avLst/>
              </a:prstGeom>
            </p:spPr>
          </p:pic>
          <p:pic>
            <p:nvPicPr>
              <p:cNvPr id="349" name="Picture 348"/>
              <p:cNvPicPr>
                <a:picLocks noChangeAspect="1"/>
              </p:cNvPicPr>
              <p:nvPr userDrawn="1"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77346" y="2363629"/>
                <a:ext cx="109738" cy="95106"/>
              </a:xfrm>
              <a:prstGeom prst="rect">
                <a:avLst/>
              </a:prstGeom>
            </p:spPr>
          </p:pic>
          <p:pic>
            <p:nvPicPr>
              <p:cNvPr id="350" name="Picture 349"/>
              <p:cNvPicPr>
                <a:picLocks noChangeAspect="1"/>
              </p:cNvPicPr>
              <p:nvPr userDrawn="1"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77346" y="2490125"/>
                <a:ext cx="109738" cy="95106"/>
              </a:xfrm>
              <a:prstGeom prst="rect">
                <a:avLst/>
              </a:prstGeom>
            </p:spPr>
          </p:pic>
          <p:pic>
            <p:nvPicPr>
              <p:cNvPr id="351" name="Picture 350"/>
              <p:cNvPicPr>
                <a:picLocks noChangeAspect="1"/>
              </p:cNvPicPr>
              <p:nvPr userDrawn="1"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77346" y="2743117"/>
                <a:ext cx="109738" cy="95106"/>
              </a:xfrm>
              <a:prstGeom prst="rect">
                <a:avLst/>
              </a:prstGeom>
            </p:spPr>
          </p:pic>
          <p:pic>
            <p:nvPicPr>
              <p:cNvPr id="352" name="Picture 351"/>
              <p:cNvPicPr>
                <a:picLocks noChangeAspect="1"/>
              </p:cNvPicPr>
              <p:nvPr userDrawn="1"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77346" y="2869613"/>
                <a:ext cx="109738" cy="95106"/>
              </a:xfrm>
              <a:prstGeom prst="rect">
                <a:avLst/>
              </a:prstGeom>
            </p:spPr>
          </p:pic>
        </p:grpSp>
        <p:pic>
          <p:nvPicPr>
            <p:cNvPr id="347" name="Picture 346"/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1358" y="2825814"/>
              <a:ext cx="98009" cy="103774"/>
            </a:xfrm>
            <a:prstGeom prst="rect">
              <a:avLst/>
            </a:prstGeom>
          </p:spPr>
        </p:pic>
      </p:grpSp>
      <p:pic>
        <p:nvPicPr>
          <p:cNvPr id="353" name="Picture 352"/>
          <p:cNvPicPr>
            <a:picLocks noChangeAspect="1"/>
          </p:cNvPicPr>
          <p:nvPr userDrawn="1"/>
        </p:nvPicPr>
        <p:blipFill>
          <a:blip r:embed="rId15" cstate="email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96117" l="9412" r="94118">
                        <a14:foregroundMark x1="38824" y1="40777" x2="38824" y2="40777"/>
                        <a14:foregroundMark x1="63529" y1="52427" x2="63529" y2="52427"/>
                        <a14:foregroundMark x1="35294" y1="57282" x2="35294" y2="57282"/>
                        <a14:foregroundMark x1="30588" y1="28155" x2="30588" y2="28155"/>
                        <a14:backgroundMark x1="62353" y1="20388" x2="62353" y2="203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7773" y="2274111"/>
            <a:ext cx="243572" cy="295152"/>
          </a:xfrm>
          <a:prstGeom prst="rect">
            <a:avLst/>
          </a:prstGeom>
        </p:spPr>
      </p:pic>
      <p:sp>
        <p:nvSpPr>
          <p:cNvPr id="354" name="Rectangle 353"/>
          <p:cNvSpPr/>
          <p:nvPr userDrawn="1"/>
        </p:nvSpPr>
        <p:spPr>
          <a:xfrm>
            <a:off x="6134531" y="903303"/>
            <a:ext cx="2554792" cy="2114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rtl="0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5" name="Rectangle 354"/>
          <p:cNvSpPr/>
          <p:nvPr userDrawn="1"/>
        </p:nvSpPr>
        <p:spPr>
          <a:xfrm>
            <a:off x="6180483" y="1098439"/>
            <a:ext cx="2471865" cy="18715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356" name="Rectangle 355"/>
          <p:cNvSpPr/>
          <p:nvPr userDrawn="1"/>
        </p:nvSpPr>
        <p:spPr>
          <a:xfrm>
            <a:off x="6542128" y="1074850"/>
            <a:ext cx="7851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0"/>
            <a:r>
              <a:rPr lang="en-US" sz="800" i="1" dirty="0" smtClean="0">
                <a:solidFill>
                  <a:schemeClr val="bg1">
                    <a:lumMod val="75000"/>
                  </a:schemeClr>
                </a:solidFill>
              </a:rPr>
              <a:t>Policy name</a:t>
            </a:r>
            <a:endParaRPr lang="en-US" sz="8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7" name="Rectangle 356"/>
          <p:cNvSpPr/>
          <p:nvPr userDrawn="1"/>
        </p:nvSpPr>
        <p:spPr>
          <a:xfrm>
            <a:off x="6200629" y="1385045"/>
            <a:ext cx="1023114" cy="113222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rtl="0"/>
            <a:r>
              <a:rPr lang="he-IL" sz="800" baseline="0" dirty="0" smtClean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  </a:t>
            </a:r>
            <a:endParaRPr lang="en-US" sz="800" baseline="0" dirty="0" smtClean="0">
              <a:solidFill>
                <a:schemeClr val="bg2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algn="l" rtl="0"/>
            <a:r>
              <a:rPr lang="en-US" sz="800" baseline="0" dirty="0" smtClean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   </a:t>
            </a:r>
          </a:p>
          <a:p>
            <a:pPr algn="l" rtl="0"/>
            <a:r>
              <a:rPr lang="en-US" sz="800" baseline="0" dirty="0" smtClean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   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Copy</a:t>
            </a:r>
          </a:p>
          <a:p>
            <a:pPr algn="l" rtl="0"/>
            <a:r>
              <a:rPr lang="en-US" sz="800" dirty="0" smtClean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he-IL" sz="8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Send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he-IL" sz="8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 Save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he-IL" sz="8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Change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  </a:t>
            </a:r>
            <a:r>
              <a:rPr lang="he-IL" sz="8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Share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he-IL" sz="8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Mail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</p:txBody>
      </p:sp>
      <p:cxnSp>
        <p:nvCxnSpPr>
          <p:cNvPr id="358" name="Straight Connector 357"/>
          <p:cNvCxnSpPr/>
          <p:nvPr userDrawn="1"/>
        </p:nvCxnSpPr>
        <p:spPr>
          <a:xfrm>
            <a:off x="7173660" y="1426534"/>
            <a:ext cx="0" cy="9732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" name="TextBox 358"/>
          <p:cNvSpPr txBox="1"/>
          <p:nvPr userDrawn="1"/>
        </p:nvSpPr>
        <p:spPr>
          <a:xfrm>
            <a:off x="6106339" y="1254565"/>
            <a:ext cx="874713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400" b="1" u="sng" dirty="0" smtClean="0">
                <a:solidFill>
                  <a:schemeClr val="accent2"/>
                </a:solidFill>
              </a:rPr>
              <a:t>  Actions </a:t>
            </a:r>
            <a:r>
              <a:rPr lang="en-US" sz="400" b="1" i="1" dirty="0" smtClean="0">
                <a:solidFill>
                  <a:schemeClr val="bg1">
                    <a:lumMod val="50000"/>
                  </a:schemeClr>
                </a:solidFill>
              </a:rPr>
              <a:t>(Choose from list)</a:t>
            </a:r>
            <a:endParaRPr lang="en-US" sz="4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0" name="Rectangle 359"/>
          <p:cNvSpPr/>
          <p:nvPr userDrawn="1"/>
        </p:nvSpPr>
        <p:spPr>
          <a:xfrm>
            <a:off x="7471951" y="1370979"/>
            <a:ext cx="1068712" cy="115695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  </a:t>
            </a:r>
          </a:p>
        </p:txBody>
      </p:sp>
      <p:cxnSp>
        <p:nvCxnSpPr>
          <p:cNvPr id="361" name="Straight Connector 360"/>
          <p:cNvCxnSpPr/>
          <p:nvPr userDrawn="1"/>
        </p:nvCxnSpPr>
        <p:spPr>
          <a:xfrm>
            <a:off x="8512408" y="1663158"/>
            <a:ext cx="0" cy="9732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2" name="TextBox 361"/>
          <p:cNvSpPr txBox="1"/>
          <p:nvPr userDrawn="1"/>
        </p:nvSpPr>
        <p:spPr>
          <a:xfrm>
            <a:off x="7345034" y="1253422"/>
            <a:ext cx="844792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b="1" u="sng" dirty="0" smtClean="0">
                <a:solidFill>
                  <a:schemeClr val="accent2"/>
                </a:solidFill>
              </a:rPr>
              <a:t>  Roles </a:t>
            </a:r>
            <a:r>
              <a:rPr lang="en-US" sz="400" b="1" i="1" dirty="0">
                <a:solidFill>
                  <a:schemeClr val="bg1">
                    <a:lumMod val="50000"/>
                  </a:schemeClr>
                </a:solidFill>
              </a:rPr>
              <a:t>(Choose from list</a:t>
            </a:r>
            <a:r>
              <a:rPr lang="en-US" sz="400" b="1" i="1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sz="4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63" name="Group 362"/>
          <p:cNvGrpSpPr/>
          <p:nvPr userDrawn="1"/>
        </p:nvGrpSpPr>
        <p:grpSpPr>
          <a:xfrm>
            <a:off x="7501734" y="1754950"/>
            <a:ext cx="109738" cy="727586"/>
            <a:chOff x="7177346" y="2237133"/>
            <a:chExt cx="109738" cy="727586"/>
          </a:xfrm>
        </p:grpSpPr>
        <p:pic>
          <p:nvPicPr>
            <p:cNvPr id="364" name="Picture 363"/>
            <p:cNvPicPr>
              <a:picLocks noChangeAspect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77346" y="2237133"/>
              <a:ext cx="109738" cy="95106"/>
            </a:xfrm>
            <a:prstGeom prst="rect">
              <a:avLst/>
            </a:prstGeom>
          </p:spPr>
        </p:pic>
        <p:pic>
          <p:nvPicPr>
            <p:cNvPr id="365" name="Picture 364"/>
            <p:cNvPicPr>
              <a:picLocks noChangeAspect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77346" y="2363629"/>
              <a:ext cx="109738" cy="95106"/>
            </a:xfrm>
            <a:prstGeom prst="rect">
              <a:avLst/>
            </a:prstGeom>
          </p:spPr>
        </p:pic>
        <p:pic>
          <p:nvPicPr>
            <p:cNvPr id="366" name="Picture 365"/>
            <p:cNvPicPr>
              <a:picLocks noChangeAspect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77346" y="2490125"/>
              <a:ext cx="109738" cy="95106"/>
            </a:xfrm>
            <a:prstGeom prst="rect">
              <a:avLst/>
            </a:prstGeom>
          </p:spPr>
        </p:pic>
        <p:pic>
          <p:nvPicPr>
            <p:cNvPr id="367" name="Picture 366"/>
            <p:cNvPicPr>
              <a:picLocks noChangeAspect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77346" y="2743117"/>
              <a:ext cx="109738" cy="95106"/>
            </a:xfrm>
            <a:prstGeom prst="rect">
              <a:avLst/>
            </a:prstGeom>
          </p:spPr>
        </p:pic>
        <p:pic>
          <p:nvPicPr>
            <p:cNvPr id="368" name="Picture 367"/>
            <p:cNvPicPr>
              <a:picLocks noChangeAspect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77346" y="2869613"/>
              <a:ext cx="109738" cy="95106"/>
            </a:xfrm>
            <a:prstGeom prst="rect">
              <a:avLst/>
            </a:prstGeom>
          </p:spPr>
        </p:pic>
      </p:grpSp>
      <p:grpSp>
        <p:nvGrpSpPr>
          <p:cNvPr id="369" name="Group 368"/>
          <p:cNvGrpSpPr/>
          <p:nvPr userDrawn="1"/>
        </p:nvGrpSpPr>
        <p:grpSpPr>
          <a:xfrm>
            <a:off x="7276329" y="2602617"/>
            <a:ext cx="253865" cy="253865"/>
            <a:chOff x="6150667" y="3551435"/>
            <a:chExt cx="417180" cy="417180"/>
          </a:xfrm>
        </p:grpSpPr>
        <p:pic>
          <p:nvPicPr>
            <p:cNvPr id="370" name="Picture 369"/>
            <p:cNvPicPr>
              <a:picLocks noChangeAspect="1"/>
            </p:cNvPicPr>
            <p:nvPr userDrawn="1"/>
          </p:nvPicPr>
          <p:blipFill>
            <a:blip r:embed="rId17" cstate="email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44266" y="3640123"/>
              <a:ext cx="251708" cy="251708"/>
            </a:xfrm>
            <a:prstGeom prst="rect">
              <a:avLst/>
            </a:prstGeom>
          </p:spPr>
        </p:pic>
        <p:sp>
          <p:nvSpPr>
            <p:cNvPr id="371" name="Oval 370"/>
            <p:cNvSpPr/>
            <p:nvPr userDrawn="1"/>
          </p:nvSpPr>
          <p:spPr>
            <a:xfrm>
              <a:off x="6150667" y="3551435"/>
              <a:ext cx="417180" cy="4171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72" name="Straight Connector 371"/>
          <p:cNvCxnSpPr/>
          <p:nvPr userDrawn="1"/>
        </p:nvCxnSpPr>
        <p:spPr>
          <a:xfrm>
            <a:off x="7471951" y="1575376"/>
            <a:ext cx="1069127" cy="7144"/>
          </a:xfrm>
          <a:prstGeom prst="line">
            <a:avLst/>
          </a:prstGeom>
          <a:ln>
            <a:solidFill>
              <a:srgbClr val="F791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3" name="Picture 372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1820" y="1453478"/>
            <a:ext cx="54564" cy="56324"/>
          </a:xfrm>
          <a:prstGeom prst="rect">
            <a:avLst/>
          </a:prstGeom>
        </p:spPr>
      </p:pic>
      <p:pic>
        <p:nvPicPr>
          <p:cNvPr id="374" name="Picture 373"/>
          <p:cNvPicPr>
            <a:picLocks noChangeAspect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5381" y="1446637"/>
            <a:ext cx="64638" cy="66159"/>
          </a:xfrm>
          <a:prstGeom prst="rect">
            <a:avLst/>
          </a:prstGeom>
        </p:spPr>
      </p:pic>
      <p:pic>
        <p:nvPicPr>
          <p:cNvPr id="375" name="Picture 374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4638" y="1443437"/>
            <a:ext cx="57833" cy="59194"/>
          </a:xfrm>
          <a:prstGeom prst="rect">
            <a:avLst/>
          </a:prstGeom>
        </p:spPr>
      </p:pic>
      <p:pic>
        <p:nvPicPr>
          <p:cNvPr id="376" name="Picture 37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9072" y="2125137"/>
            <a:ext cx="98009" cy="103774"/>
          </a:xfrm>
          <a:prstGeom prst="rect">
            <a:avLst/>
          </a:prstGeom>
        </p:spPr>
      </p:pic>
      <p:sp>
        <p:nvSpPr>
          <p:cNvPr id="377" name="TextBox 376"/>
          <p:cNvSpPr txBox="1"/>
          <p:nvPr userDrawn="1"/>
        </p:nvSpPr>
        <p:spPr>
          <a:xfrm>
            <a:off x="7134795" y="2832882"/>
            <a:ext cx="55015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Add</a:t>
            </a:r>
            <a:r>
              <a:rPr lang="en-US" sz="600" baseline="0" dirty="0" smtClean="0"/>
              <a:t> Policy</a:t>
            </a:r>
            <a:endParaRPr lang="en-US" sz="600" dirty="0"/>
          </a:p>
        </p:txBody>
      </p:sp>
      <p:grpSp>
        <p:nvGrpSpPr>
          <p:cNvPr id="378" name="Group 377"/>
          <p:cNvGrpSpPr/>
          <p:nvPr userDrawn="1"/>
        </p:nvGrpSpPr>
        <p:grpSpPr>
          <a:xfrm>
            <a:off x="6244816" y="1686734"/>
            <a:ext cx="123918" cy="717463"/>
            <a:chOff x="3169022" y="2591868"/>
            <a:chExt cx="123918" cy="717463"/>
          </a:xfrm>
        </p:grpSpPr>
        <p:pic>
          <p:nvPicPr>
            <p:cNvPr id="379" name="Picture 378"/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9022" y="2706097"/>
              <a:ext cx="98009" cy="103774"/>
            </a:xfrm>
            <a:prstGeom prst="rect">
              <a:avLst/>
            </a:prstGeom>
          </p:spPr>
        </p:pic>
        <p:pic>
          <p:nvPicPr>
            <p:cNvPr id="380" name="Picture 379"/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81505" y="2966660"/>
              <a:ext cx="98009" cy="103774"/>
            </a:xfrm>
            <a:prstGeom prst="rect">
              <a:avLst/>
            </a:prstGeom>
          </p:spPr>
        </p:pic>
        <p:grpSp>
          <p:nvGrpSpPr>
            <p:cNvPr id="381" name="Group 380"/>
            <p:cNvGrpSpPr/>
            <p:nvPr userDrawn="1"/>
          </p:nvGrpSpPr>
          <p:grpSpPr>
            <a:xfrm>
              <a:off x="3175582" y="2591868"/>
              <a:ext cx="117358" cy="717463"/>
              <a:chOff x="3175582" y="2591868"/>
              <a:chExt cx="117358" cy="717463"/>
            </a:xfrm>
          </p:grpSpPr>
          <p:grpSp>
            <p:nvGrpSpPr>
              <p:cNvPr id="382" name="Group 381"/>
              <p:cNvGrpSpPr/>
              <p:nvPr userDrawn="1"/>
            </p:nvGrpSpPr>
            <p:grpSpPr>
              <a:xfrm>
                <a:off x="3175582" y="2591868"/>
                <a:ext cx="117358" cy="593470"/>
                <a:chOff x="7177346" y="2237133"/>
                <a:chExt cx="117358" cy="593470"/>
              </a:xfrm>
            </p:grpSpPr>
            <p:pic>
              <p:nvPicPr>
                <p:cNvPr id="384" name="Picture 383"/>
                <p:cNvPicPr>
                  <a:picLocks noChangeAspect="1"/>
                </p:cNvPicPr>
                <p:nvPr userDrawn="1"/>
              </p:nvPicPr>
              <p:blipFill>
                <a:blip r:embed="rId9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77346" y="2237133"/>
                  <a:ext cx="109738" cy="95106"/>
                </a:xfrm>
                <a:prstGeom prst="rect">
                  <a:avLst/>
                </a:prstGeom>
              </p:spPr>
            </p:pic>
            <p:pic>
              <p:nvPicPr>
                <p:cNvPr id="385" name="Picture 384"/>
                <p:cNvPicPr>
                  <a:picLocks noChangeAspect="1"/>
                </p:cNvPicPr>
                <p:nvPr userDrawn="1"/>
              </p:nvPicPr>
              <p:blipFill>
                <a:blip r:embed="rId9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77346" y="2490125"/>
                  <a:ext cx="109738" cy="95106"/>
                </a:xfrm>
                <a:prstGeom prst="rect">
                  <a:avLst/>
                </a:prstGeom>
              </p:spPr>
            </p:pic>
            <p:pic>
              <p:nvPicPr>
                <p:cNvPr id="386" name="Picture 385"/>
                <p:cNvPicPr>
                  <a:picLocks noChangeAspect="1"/>
                </p:cNvPicPr>
                <p:nvPr userDrawn="1"/>
              </p:nvPicPr>
              <p:blipFill>
                <a:blip r:embed="rId9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84966" y="2735497"/>
                  <a:ext cx="109738" cy="95106"/>
                </a:xfrm>
                <a:prstGeom prst="rect">
                  <a:avLst/>
                </a:prstGeom>
              </p:spPr>
            </p:pic>
          </p:grpSp>
          <p:pic>
            <p:nvPicPr>
              <p:cNvPr id="383" name="Picture 382"/>
              <p:cNvPicPr>
                <a:picLocks noChangeAspect="1"/>
              </p:cNvPicPr>
              <p:nvPr userDrawn="1"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84262" y="3205557"/>
                <a:ext cx="98009" cy="103774"/>
              </a:xfrm>
              <a:prstGeom prst="rect">
                <a:avLst/>
              </a:prstGeom>
            </p:spPr>
          </p:pic>
        </p:grpSp>
      </p:grpSp>
      <p:grpSp>
        <p:nvGrpSpPr>
          <p:cNvPr id="387" name="Group 386"/>
          <p:cNvGrpSpPr/>
          <p:nvPr userDrawn="1"/>
        </p:nvGrpSpPr>
        <p:grpSpPr>
          <a:xfrm>
            <a:off x="7684947" y="1557243"/>
            <a:ext cx="701380" cy="184666"/>
            <a:chOff x="4600266" y="2727083"/>
            <a:chExt cx="701380" cy="184666"/>
          </a:xfrm>
        </p:grpSpPr>
        <p:sp>
          <p:nvSpPr>
            <p:cNvPr id="388" name="Rectangle 387"/>
            <p:cNvSpPr/>
            <p:nvPr userDrawn="1"/>
          </p:nvSpPr>
          <p:spPr>
            <a:xfrm>
              <a:off x="4600266" y="2776845"/>
              <a:ext cx="567507" cy="10223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TextBox 388"/>
            <p:cNvSpPr txBox="1"/>
            <p:nvPr userDrawn="1"/>
          </p:nvSpPr>
          <p:spPr>
            <a:xfrm>
              <a:off x="4649347" y="2727083"/>
              <a:ext cx="42992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i="1" dirty="0" smtClean="0">
                  <a:solidFill>
                    <a:schemeClr val="bg1">
                      <a:lumMod val="65000"/>
                    </a:schemeClr>
                  </a:solidFill>
                </a:rPr>
                <a:t>Search</a:t>
              </a:r>
              <a:endParaRPr lang="en-US" sz="600" i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390" name="Picture 389"/>
            <p:cNvPicPr>
              <a:picLocks noChangeAspect="1"/>
            </p:cNvPicPr>
            <p:nvPr userDrawn="1"/>
          </p:nvPicPr>
          <p:blipFill>
            <a:blip r:embed="rId1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4030" y="2784154"/>
              <a:ext cx="87616" cy="87616"/>
            </a:xfrm>
            <a:prstGeom prst="rect">
              <a:avLst/>
            </a:prstGeom>
          </p:spPr>
        </p:pic>
      </p:grpSp>
      <p:pic>
        <p:nvPicPr>
          <p:cNvPr id="391" name="Picture 390"/>
          <p:cNvPicPr>
            <a:picLocks noChangeAspect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8948" y="1398850"/>
            <a:ext cx="163460" cy="163460"/>
          </a:xfrm>
          <a:prstGeom prst="rect">
            <a:avLst/>
          </a:prstGeom>
        </p:spPr>
      </p:pic>
      <p:sp>
        <p:nvSpPr>
          <p:cNvPr id="392" name="TextBox 391"/>
          <p:cNvSpPr txBox="1"/>
          <p:nvPr userDrawn="1"/>
        </p:nvSpPr>
        <p:spPr>
          <a:xfrm>
            <a:off x="7518556" y="1386861"/>
            <a:ext cx="34269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 smtClean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ALL</a:t>
            </a:r>
          </a:p>
        </p:txBody>
      </p:sp>
      <p:pic>
        <p:nvPicPr>
          <p:cNvPr id="393" name="Picture 392"/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2744" y="1382298"/>
            <a:ext cx="196565" cy="196565"/>
          </a:xfrm>
          <a:prstGeom prst="rect">
            <a:avLst/>
          </a:prstGeom>
        </p:spPr>
      </p:pic>
      <p:sp>
        <p:nvSpPr>
          <p:cNvPr id="394" name="TextBox 393"/>
          <p:cNvSpPr txBox="1"/>
          <p:nvPr userDrawn="1"/>
        </p:nvSpPr>
        <p:spPr>
          <a:xfrm>
            <a:off x="7541923" y="1711209"/>
            <a:ext cx="9784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A </a:t>
            </a:r>
            <a:r>
              <a:rPr lang="en-US" sz="800" dirty="0" err="1" smtClean="0">
                <a:solidFill>
                  <a:schemeClr val="bg2">
                    <a:lumMod val="50000"/>
                  </a:schemeClr>
                </a:solidFill>
              </a:rPr>
              <a:t>Yoav</a:t>
            </a:r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800" dirty="0" err="1" smtClean="0">
                <a:solidFill>
                  <a:schemeClr val="bg2">
                    <a:lumMod val="50000"/>
                  </a:schemeClr>
                </a:solidFill>
              </a:rPr>
              <a:t>Rozen</a:t>
            </a:r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…</a:t>
            </a:r>
          </a:p>
          <a:p>
            <a:pPr algn="l" rtl="0"/>
            <a: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 </a:t>
            </a: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Yossi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CTO</a:t>
            </a:r>
          </a:p>
          <a:p>
            <a:pPr algn="l" rtl="0"/>
            <a:r>
              <a:rPr lang="en-US" sz="800" dirty="0" smtClean="0">
                <a:solidFill>
                  <a:schemeClr val="bg1">
                    <a:lumMod val="85000"/>
                  </a:schemeClr>
                </a:solidFill>
              </a:rPr>
              <a:t>Cleaner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D Engineer A</a:t>
            </a:r>
          </a:p>
          <a:p>
            <a:pPr algn="l" rtl="0"/>
            <a:r>
              <a:rPr lang="en-US" sz="800" dirty="0" smtClean="0">
                <a:solidFill>
                  <a:schemeClr val="bg2">
                    <a:lumMod val="50000"/>
                  </a:schemeClr>
                </a:solidFill>
              </a:rPr>
              <a:t>E Tea maker</a:t>
            </a:r>
          </a:p>
          <a:p>
            <a:endParaRPr lang="en-US" sz="800" dirty="0"/>
          </a:p>
        </p:txBody>
      </p:sp>
      <p:sp>
        <p:nvSpPr>
          <p:cNvPr id="395" name="Down Arrow 394"/>
          <p:cNvSpPr/>
          <p:nvPr userDrawn="1"/>
        </p:nvSpPr>
        <p:spPr>
          <a:xfrm>
            <a:off x="8390604" y="2791997"/>
            <a:ext cx="269367" cy="186942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Right Triangle 395"/>
          <p:cNvSpPr/>
          <p:nvPr userDrawn="1"/>
        </p:nvSpPr>
        <p:spPr>
          <a:xfrm rot="13500000">
            <a:off x="7124429" y="1840540"/>
            <a:ext cx="220237" cy="220237"/>
          </a:xfrm>
          <a:prstGeom prst="rtTriangle">
            <a:avLst/>
          </a:prstGeom>
          <a:solidFill>
            <a:srgbClr val="FFC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TextBox 396"/>
          <p:cNvSpPr txBox="1"/>
          <p:nvPr userDrawn="1"/>
        </p:nvSpPr>
        <p:spPr>
          <a:xfrm>
            <a:off x="6096002" y="891909"/>
            <a:ext cx="7312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u="sng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  Policy- New</a:t>
            </a:r>
            <a:endParaRPr lang="en-US" sz="800" b="1" u="sng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grpSp>
        <p:nvGrpSpPr>
          <p:cNvPr id="398" name="Group 397"/>
          <p:cNvGrpSpPr/>
          <p:nvPr userDrawn="1"/>
        </p:nvGrpSpPr>
        <p:grpSpPr>
          <a:xfrm>
            <a:off x="6327315" y="1424219"/>
            <a:ext cx="701380" cy="184666"/>
            <a:chOff x="4600266" y="2727083"/>
            <a:chExt cx="701380" cy="184666"/>
          </a:xfrm>
        </p:grpSpPr>
        <p:sp>
          <p:nvSpPr>
            <p:cNvPr id="399" name="Rectangle 398"/>
            <p:cNvSpPr/>
            <p:nvPr userDrawn="1"/>
          </p:nvSpPr>
          <p:spPr>
            <a:xfrm>
              <a:off x="4600266" y="2776845"/>
              <a:ext cx="567507" cy="10223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TextBox 399"/>
            <p:cNvSpPr txBox="1"/>
            <p:nvPr userDrawn="1"/>
          </p:nvSpPr>
          <p:spPr>
            <a:xfrm>
              <a:off x="4649347" y="2727083"/>
              <a:ext cx="42992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i="1" dirty="0" smtClean="0">
                  <a:solidFill>
                    <a:schemeClr val="bg1">
                      <a:lumMod val="65000"/>
                    </a:schemeClr>
                  </a:solidFill>
                </a:rPr>
                <a:t>Search</a:t>
              </a:r>
              <a:endParaRPr lang="en-US" sz="600" i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401" name="Picture 400"/>
            <p:cNvPicPr>
              <a:picLocks noChangeAspect="1"/>
            </p:cNvPicPr>
            <p:nvPr userDrawn="1"/>
          </p:nvPicPr>
          <p:blipFill>
            <a:blip r:embed="rId1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4030" y="2784154"/>
              <a:ext cx="87616" cy="876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47612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0166" y="269575"/>
            <a:ext cx="155408" cy="155408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3050079" y="1337748"/>
            <a:ext cx="2624420" cy="2532932"/>
          </a:xfrm>
          <a:prstGeom prst="rect">
            <a:avLst/>
          </a:prstGeom>
          <a:solidFill>
            <a:schemeClr val="bg1"/>
          </a:solidFill>
          <a:ln w="12700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266" y="1345696"/>
            <a:ext cx="190360" cy="200000"/>
          </a:xfrm>
          <a:prstGeom prst="rect">
            <a:avLst/>
          </a:prstGeom>
        </p:spPr>
      </p:pic>
      <p:sp>
        <p:nvSpPr>
          <p:cNvPr id="78" name="Rectangle 77"/>
          <p:cNvSpPr/>
          <p:nvPr userDrawn="1"/>
        </p:nvSpPr>
        <p:spPr>
          <a:xfrm>
            <a:off x="3094792" y="1728350"/>
            <a:ext cx="2529721" cy="12082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n-US" sz="8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81" name="Straight Connector 80"/>
          <p:cNvCxnSpPr/>
          <p:nvPr userDrawn="1"/>
        </p:nvCxnSpPr>
        <p:spPr>
          <a:xfrm>
            <a:off x="5590527" y="1754300"/>
            <a:ext cx="0" cy="9732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 userDrawn="1"/>
        </p:nvSpPr>
        <p:spPr>
          <a:xfrm>
            <a:off x="2902010" y="1520402"/>
            <a:ext cx="143981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u="sng" dirty="0" smtClean="0">
                <a:solidFill>
                  <a:schemeClr val="bg1">
                    <a:lumMod val="50000"/>
                  </a:schemeClr>
                </a:solidFill>
              </a:rPr>
              <a:t>  Attachments Classification</a:t>
            </a:r>
            <a:endParaRPr lang="en-US" sz="700" b="1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8" name="Rectangle 107"/>
          <p:cNvSpPr/>
          <p:nvPr userDrawn="1"/>
        </p:nvSpPr>
        <p:spPr>
          <a:xfrm>
            <a:off x="3094791" y="2993729"/>
            <a:ext cx="2455687" cy="27120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TextBox 108"/>
          <p:cNvSpPr txBox="1"/>
          <p:nvPr userDrawn="1"/>
        </p:nvSpPr>
        <p:spPr>
          <a:xfrm>
            <a:off x="2820275" y="2967090"/>
            <a:ext cx="74732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b="1" u="sng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Conditions</a:t>
            </a:r>
            <a:endParaRPr lang="en-US" sz="500" b="1" u="sng" dirty="0">
              <a:solidFill>
                <a:srgbClr val="FFC000"/>
              </a:solidFill>
            </a:endParaRPr>
          </a:p>
        </p:txBody>
      </p:sp>
      <p:sp>
        <p:nvSpPr>
          <p:cNvPr id="116" name="TextBox 115"/>
          <p:cNvSpPr txBox="1"/>
          <p:nvPr userDrawn="1"/>
        </p:nvSpPr>
        <p:spPr>
          <a:xfrm>
            <a:off x="3746196" y="1309085"/>
            <a:ext cx="11528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latin typeface="+mj-lt"/>
              </a:rPr>
              <a:t>Mail Date- Attachments</a:t>
            </a:r>
            <a:endParaRPr lang="en-US" sz="800" b="1" dirty="0">
              <a:latin typeface="+mj-lt"/>
            </a:endParaRPr>
          </a:p>
        </p:txBody>
      </p:sp>
      <p:cxnSp>
        <p:nvCxnSpPr>
          <p:cNvPr id="117" name="Straight Connector 116"/>
          <p:cNvCxnSpPr/>
          <p:nvPr userDrawn="1"/>
        </p:nvCxnSpPr>
        <p:spPr>
          <a:xfrm>
            <a:off x="3391989" y="1468976"/>
            <a:ext cx="226543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 userDrawn="1"/>
        </p:nvSpPr>
        <p:spPr>
          <a:xfrm>
            <a:off x="5398354" y="1323356"/>
            <a:ext cx="3385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45412677"/>
              </p:ext>
            </p:extLst>
          </p:nvPr>
        </p:nvGraphicFramePr>
        <p:xfrm>
          <a:off x="3124199" y="1865916"/>
          <a:ext cx="2362203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469"/>
                <a:gridCol w="762605"/>
                <a:gridCol w="610084"/>
                <a:gridCol w="305045"/>
              </a:tblGrid>
              <a:tr h="164050">
                <a:tc>
                  <a:txBody>
                    <a:bodyPr/>
                    <a:lstStyle/>
                    <a:p>
                      <a:pPr algn="ctr"/>
                      <a:r>
                        <a:rPr lang="en-US" sz="500" dirty="0" smtClean="0">
                          <a:solidFill>
                            <a:sysClr val="windowText" lastClr="000000"/>
                          </a:solidFill>
                        </a:rPr>
                        <a:t>Attachment</a:t>
                      </a:r>
                      <a:r>
                        <a:rPr lang="en-US" sz="500" baseline="0" dirty="0" smtClean="0">
                          <a:solidFill>
                            <a:sysClr val="windowText" lastClr="000000"/>
                          </a:solidFill>
                        </a:rPr>
                        <a:t> name</a:t>
                      </a:r>
                      <a:endParaRPr lang="en-US" sz="5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1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</a:t>
                      </a:r>
                      <a:endParaRPr lang="en-US" sz="700" b="1" kern="1200" baseline="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dirty="0" smtClean="0">
                          <a:solidFill>
                            <a:sysClr val="windowText" lastClr="000000"/>
                          </a:solidFill>
                        </a:rPr>
                        <a:t>Policy</a:t>
                      </a:r>
                      <a:endParaRPr lang="en-US" sz="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 smtClean="0">
                          <a:solidFill>
                            <a:sysClr val="windowText" lastClr="000000"/>
                          </a:solidFill>
                        </a:rPr>
                        <a:t>Edit</a:t>
                      </a:r>
                      <a:endParaRPr lang="en-US" sz="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4050"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ysClr val="windowText" lastClr="000000"/>
                          </a:solidFill>
                        </a:rPr>
                        <a:t>  A</a:t>
                      </a:r>
                      <a:endParaRPr 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  Classified 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>
                          <a:solidFill>
                            <a:sysClr val="windowText" lastClr="000000"/>
                          </a:solidFill>
                        </a:rPr>
                        <a:t>P3</a:t>
                      </a:r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4050"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ysClr val="windowText" lastClr="000000"/>
                          </a:solidFill>
                        </a:rPr>
                        <a:t>  B</a:t>
                      </a:r>
                      <a:endParaRPr 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    Secret</a:t>
                      </a:r>
                      <a:endParaRPr lang="en-US" sz="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>
                          <a:solidFill>
                            <a:sysClr val="windowText" lastClr="000000"/>
                          </a:solidFill>
                        </a:rPr>
                        <a:t>P23</a:t>
                      </a:r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4050"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ysClr val="windowText" lastClr="000000"/>
                          </a:solidFill>
                        </a:rPr>
                        <a:t>  C</a:t>
                      </a:r>
                      <a:endParaRPr 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   Secret</a:t>
                      </a:r>
                      <a:endParaRPr lang="en-US" sz="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>
                          <a:solidFill>
                            <a:sysClr val="windowText" lastClr="000000"/>
                          </a:solidFill>
                        </a:rPr>
                        <a:t>P23</a:t>
                      </a:r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4050"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ysClr val="windowText" lastClr="000000"/>
                          </a:solidFill>
                        </a:rPr>
                        <a:t>  D</a:t>
                      </a:r>
                      <a:endParaRPr 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>
                          <a:solidFill>
                            <a:sysClr val="windowText" lastClr="000000"/>
                          </a:solidFill>
                        </a:rPr>
                        <a:t>    None</a:t>
                      </a:r>
                      <a:endParaRPr lang="en-US" sz="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2" name="Rectangle 81"/>
          <p:cNvSpPr/>
          <p:nvPr userDrawn="1"/>
        </p:nvSpPr>
        <p:spPr>
          <a:xfrm>
            <a:off x="3819356" y="2112449"/>
            <a:ext cx="89818" cy="68592"/>
          </a:xfrm>
          <a:prstGeom prst="rect">
            <a:avLst/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3" name="Rectangle 82"/>
          <p:cNvSpPr/>
          <p:nvPr userDrawn="1"/>
        </p:nvSpPr>
        <p:spPr>
          <a:xfrm>
            <a:off x="3819356" y="2313585"/>
            <a:ext cx="89818" cy="68592"/>
          </a:xfrm>
          <a:prstGeom prst="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4" name="Rectangle 83"/>
          <p:cNvSpPr/>
          <p:nvPr userDrawn="1"/>
        </p:nvSpPr>
        <p:spPr>
          <a:xfrm>
            <a:off x="3819356" y="2514721"/>
            <a:ext cx="89818" cy="68592"/>
          </a:xfrm>
          <a:prstGeom prst="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4" name="Rectangle 113"/>
          <p:cNvSpPr/>
          <p:nvPr userDrawn="1"/>
        </p:nvSpPr>
        <p:spPr>
          <a:xfrm>
            <a:off x="3819356" y="2715857"/>
            <a:ext cx="89818" cy="68592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8" name="TextBox 127"/>
          <p:cNvSpPr txBox="1"/>
          <p:nvPr userDrawn="1"/>
        </p:nvSpPr>
        <p:spPr>
          <a:xfrm>
            <a:off x="4025282" y="3686014"/>
            <a:ext cx="7024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Protect &amp; Send</a:t>
            </a:r>
            <a:endParaRPr lang="en-US" sz="600" dirty="0"/>
          </a:p>
        </p:txBody>
      </p:sp>
      <p:grpSp>
        <p:nvGrpSpPr>
          <p:cNvPr id="129" name="Group 128"/>
          <p:cNvGrpSpPr/>
          <p:nvPr userDrawn="1"/>
        </p:nvGrpSpPr>
        <p:grpSpPr>
          <a:xfrm>
            <a:off x="4207426" y="3318996"/>
            <a:ext cx="338148" cy="338148"/>
            <a:chOff x="4419600" y="2438400"/>
            <a:chExt cx="319468" cy="319468"/>
          </a:xfrm>
        </p:grpSpPr>
        <p:pic>
          <p:nvPicPr>
            <p:cNvPr id="131" name="Picture 13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48201" y="2481119"/>
              <a:ext cx="274833" cy="274833"/>
            </a:xfrm>
            <a:prstGeom prst="rect">
              <a:avLst/>
            </a:prstGeom>
          </p:spPr>
        </p:pic>
        <p:sp>
          <p:nvSpPr>
            <p:cNvPr id="132" name="Oval 131"/>
            <p:cNvSpPr/>
            <p:nvPr userDrawn="1"/>
          </p:nvSpPr>
          <p:spPr>
            <a:xfrm>
              <a:off x="4419600" y="2438400"/>
              <a:ext cx="319468" cy="31946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4" name="TextBox 133"/>
          <p:cNvSpPr txBox="1"/>
          <p:nvPr userDrawn="1"/>
        </p:nvSpPr>
        <p:spPr>
          <a:xfrm>
            <a:off x="2057400" y="590550"/>
            <a:ext cx="2952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ym typeface="Wingdings" panose="05000000000000000000" pitchFamily="2" charset="2"/>
              </a:rPr>
              <a:t>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5293987" y="2088968"/>
            <a:ext cx="98009" cy="732745"/>
            <a:chOff x="5298137" y="2069553"/>
            <a:chExt cx="98009" cy="732745"/>
          </a:xfrm>
        </p:grpSpPr>
        <p:grpSp>
          <p:nvGrpSpPr>
            <p:cNvPr id="3" name="Group 2"/>
            <p:cNvGrpSpPr/>
            <p:nvPr userDrawn="1"/>
          </p:nvGrpSpPr>
          <p:grpSpPr>
            <a:xfrm>
              <a:off x="5298137" y="2279210"/>
              <a:ext cx="98009" cy="523088"/>
              <a:chOff x="5298137" y="2279210"/>
              <a:chExt cx="98009" cy="523088"/>
            </a:xfrm>
          </p:grpSpPr>
          <p:grpSp>
            <p:nvGrpSpPr>
              <p:cNvPr id="29" name="Group 28"/>
              <p:cNvGrpSpPr/>
              <p:nvPr userDrawn="1"/>
            </p:nvGrpSpPr>
            <p:grpSpPr>
              <a:xfrm>
                <a:off x="5298137" y="2279210"/>
                <a:ext cx="98009" cy="523088"/>
                <a:chOff x="3149396" y="2302561"/>
                <a:chExt cx="98009" cy="523088"/>
              </a:xfrm>
            </p:grpSpPr>
            <p:pic>
              <p:nvPicPr>
                <p:cNvPr id="31" name="Picture 30"/>
                <p:cNvPicPr>
                  <a:picLocks noChangeAspect="1"/>
                </p:cNvPicPr>
                <p:nvPr userDrawn="1"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49396" y="2721875"/>
                  <a:ext cx="98009" cy="103774"/>
                </a:xfrm>
                <a:prstGeom prst="rect">
                  <a:avLst/>
                </a:prstGeom>
              </p:spPr>
            </p:pic>
            <p:pic>
              <p:nvPicPr>
                <p:cNvPr id="32" name="Picture 31"/>
                <p:cNvPicPr>
                  <a:picLocks noChangeAspect="1"/>
                </p:cNvPicPr>
                <p:nvPr userDrawn="1"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49396" y="2302561"/>
                  <a:ext cx="98009" cy="103774"/>
                </a:xfrm>
                <a:prstGeom prst="rect">
                  <a:avLst/>
                </a:prstGeom>
              </p:spPr>
            </p:pic>
          </p:grpSp>
          <p:pic>
            <p:nvPicPr>
              <p:cNvPr id="33" name="Picture 32"/>
              <p:cNvPicPr>
                <a:picLocks noChangeAspect="1"/>
              </p:cNvPicPr>
              <p:nvPr userDrawn="1"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98137" y="2488867"/>
                <a:ext cx="98009" cy="103774"/>
              </a:xfrm>
              <a:prstGeom prst="rect">
                <a:avLst/>
              </a:prstGeom>
            </p:spPr>
          </p:pic>
        </p:grpSp>
        <p:pic>
          <p:nvPicPr>
            <p:cNvPr id="34" name="Picture 33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98137" y="2069553"/>
              <a:ext cx="98009" cy="103774"/>
            </a:xfrm>
            <a:prstGeom prst="rect">
              <a:avLst/>
            </a:prstGeom>
          </p:spPr>
        </p:pic>
      </p:grpSp>
      <p:sp>
        <p:nvSpPr>
          <p:cNvPr id="37" name="TextBox 36"/>
          <p:cNvSpPr txBox="1"/>
          <p:nvPr userDrawn="1"/>
        </p:nvSpPr>
        <p:spPr>
          <a:xfrm>
            <a:off x="5093610" y="1708800"/>
            <a:ext cx="4956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FFC000"/>
                </a:solidFill>
              </a:rPr>
              <a:t>Edit All</a:t>
            </a:r>
            <a:endParaRPr lang="en-US" sz="700" b="1" dirty="0">
              <a:solidFill>
                <a:srgbClr val="FFC000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028" y="1708800"/>
            <a:ext cx="157163" cy="157163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8053347" y="514350"/>
            <a:ext cx="228600" cy="4572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64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0166" y="269575"/>
            <a:ext cx="155408" cy="155408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2945077" y="1504950"/>
            <a:ext cx="5343436" cy="2532932"/>
          </a:xfrm>
          <a:prstGeom prst="rect">
            <a:avLst/>
          </a:prstGeom>
          <a:solidFill>
            <a:schemeClr val="bg1"/>
          </a:solidFill>
          <a:ln w="12700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4264" y="1512898"/>
            <a:ext cx="190360" cy="200000"/>
          </a:xfrm>
          <a:prstGeom prst="rect">
            <a:avLst/>
          </a:prstGeom>
        </p:spPr>
      </p:pic>
      <p:sp>
        <p:nvSpPr>
          <p:cNvPr id="78" name="Rectangle 77"/>
          <p:cNvSpPr/>
          <p:nvPr userDrawn="1"/>
        </p:nvSpPr>
        <p:spPr>
          <a:xfrm>
            <a:off x="2989790" y="1832610"/>
            <a:ext cx="2529721" cy="12082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n-US" sz="8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81" name="Straight Connector 80"/>
          <p:cNvCxnSpPr/>
          <p:nvPr userDrawn="1"/>
        </p:nvCxnSpPr>
        <p:spPr>
          <a:xfrm>
            <a:off x="5486400" y="1857976"/>
            <a:ext cx="0" cy="9732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 userDrawn="1"/>
        </p:nvSpPr>
        <p:spPr>
          <a:xfrm>
            <a:off x="2797008" y="1687604"/>
            <a:ext cx="143981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u="sng" dirty="0" smtClean="0">
                <a:solidFill>
                  <a:schemeClr val="bg1">
                    <a:lumMod val="50000"/>
                  </a:schemeClr>
                </a:solidFill>
              </a:rPr>
              <a:t>  Attachments Classification</a:t>
            </a:r>
            <a:endParaRPr lang="en-US" sz="700" b="1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9" name="TextBox 108"/>
          <p:cNvSpPr txBox="1"/>
          <p:nvPr userDrawn="1"/>
        </p:nvSpPr>
        <p:spPr>
          <a:xfrm>
            <a:off x="2675784" y="3038062"/>
            <a:ext cx="74732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b="1" u="sng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Conditions</a:t>
            </a:r>
            <a:endParaRPr lang="en-US" sz="500" b="1" u="sng" dirty="0">
              <a:solidFill>
                <a:srgbClr val="FFC000"/>
              </a:solidFill>
            </a:endParaRPr>
          </a:p>
        </p:txBody>
      </p:sp>
      <p:sp>
        <p:nvSpPr>
          <p:cNvPr id="116" name="TextBox 115"/>
          <p:cNvSpPr txBox="1"/>
          <p:nvPr userDrawn="1"/>
        </p:nvSpPr>
        <p:spPr>
          <a:xfrm>
            <a:off x="3641194" y="1476287"/>
            <a:ext cx="11528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latin typeface="+mj-lt"/>
              </a:rPr>
              <a:t>Mail Date- Attachments</a:t>
            </a:r>
            <a:endParaRPr lang="en-US" sz="800" b="1" dirty="0">
              <a:latin typeface="+mj-lt"/>
            </a:endParaRPr>
          </a:p>
        </p:txBody>
      </p:sp>
      <p:cxnSp>
        <p:nvCxnSpPr>
          <p:cNvPr id="117" name="Straight Connector 116"/>
          <p:cNvCxnSpPr/>
          <p:nvPr userDrawn="1"/>
        </p:nvCxnSpPr>
        <p:spPr>
          <a:xfrm>
            <a:off x="3191498" y="1675690"/>
            <a:ext cx="226543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 userDrawn="1"/>
        </p:nvSpPr>
        <p:spPr>
          <a:xfrm>
            <a:off x="4953000" y="1475635"/>
            <a:ext cx="3385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17057832"/>
              </p:ext>
            </p:extLst>
          </p:nvPr>
        </p:nvGraphicFramePr>
        <p:xfrm>
          <a:off x="3010456" y="2041621"/>
          <a:ext cx="2394759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902"/>
                <a:gridCol w="773116"/>
                <a:gridCol w="618493"/>
                <a:gridCol w="309248"/>
              </a:tblGrid>
              <a:tr h="164050">
                <a:tc>
                  <a:txBody>
                    <a:bodyPr/>
                    <a:lstStyle/>
                    <a:p>
                      <a:pPr algn="ctr"/>
                      <a:r>
                        <a:rPr lang="en-US" sz="500" dirty="0" smtClean="0">
                          <a:solidFill>
                            <a:sysClr val="windowText" lastClr="000000"/>
                          </a:solidFill>
                        </a:rPr>
                        <a:t>Attachment</a:t>
                      </a:r>
                      <a:r>
                        <a:rPr lang="en-US" sz="500" baseline="0" dirty="0" smtClean="0">
                          <a:solidFill>
                            <a:sysClr val="windowText" lastClr="000000"/>
                          </a:solidFill>
                        </a:rPr>
                        <a:t> name</a:t>
                      </a:r>
                      <a:endParaRPr lang="en-US" sz="5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1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</a:t>
                      </a:r>
                      <a:endParaRPr lang="en-US" sz="700" b="1" kern="1200" baseline="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dirty="0" smtClean="0">
                          <a:solidFill>
                            <a:sysClr val="windowText" lastClr="000000"/>
                          </a:solidFill>
                        </a:rPr>
                        <a:t>Policy</a:t>
                      </a:r>
                      <a:endParaRPr lang="en-US" sz="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 smtClean="0">
                          <a:solidFill>
                            <a:sysClr val="windowText" lastClr="000000"/>
                          </a:solidFill>
                        </a:rPr>
                        <a:t>Edit</a:t>
                      </a:r>
                      <a:endParaRPr lang="en-US" sz="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4050"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ysClr val="windowText" lastClr="000000"/>
                          </a:solidFill>
                        </a:rPr>
                        <a:t>  A</a:t>
                      </a:r>
                      <a:endParaRPr 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  Classified 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>
                          <a:solidFill>
                            <a:sysClr val="windowText" lastClr="000000"/>
                          </a:solidFill>
                        </a:rPr>
                        <a:t>P3</a:t>
                      </a:r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4050"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ysClr val="windowText" lastClr="000000"/>
                          </a:solidFill>
                        </a:rPr>
                        <a:t>  B</a:t>
                      </a:r>
                      <a:endParaRPr 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    Secret</a:t>
                      </a:r>
                      <a:endParaRPr lang="en-US" sz="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>
                          <a:solidFill>
                            <a:sysClr val="windowText" lastClr="000000"/>
                          </a:solidFill>
                        </a:rPr>
                        <a:t>P23</a:t>
                      </a:r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4050"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ysClr val="windowText" lastClr="000000"/>
                          </a:solidFill>
                        </a:rPr>
                        <a:t>  C</a:t>
                      </a:r>
                      <a:endParaRPr 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   Secret</a:t>
                      </a:r>
                      <a:endParaRPr lang="en-US" sz="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>
                          <a:solidFill>
                            <a:sysClr val="windowText" lastClr="000000"/>
                          </a:solidFill>
                        </a:rPr>
                        <a:t>P23</a:t>
                      </a:r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4050"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ysClr val="windowText" lastClr="000000"/>
                          </a:solidFill>
                        </a:rPr>
                        <a:t>  D</a:t>
                      </a:r>
                      <a:endParaRPr 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>
                          <a:solidFill>
                            <a:sysClr val="windowText" lastClr="000000"/>
                          </a:solidFill>
                        </a:rPr>
                        <a:t>    None</a:t>
                      </a:r>
                      <a:endParaRPr lang="en-US" sz="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2" name="Rectangle 81"/>
          <p:cNvSpPr/>
          <p:nvPr userDrawn="1"/>
        </p:nvSpPr>
        <p:spPr>
          <a:xfrm>
            <a:off x="3714354" y="2286550"/>
            <a:ext cx="89818" cy="68592"/>
          </a:xfrm>
          <a:prstGeom prst="rect">
            <a:avLst/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3" name="Rectangle 82"/>
          <p:cNvSpPr/>
          <p:nvPr userDrawn="1"/>
        </p:nvSpPr>
        <p:spPr>
          <a:xfrm>
            <a:off x="3714354" y="2487686"/>
            <a:ext cx="89818" cy="68592"/>
          </a:xfrm>
          <a:prstGeom prst="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4" name="Rectangle 83"/>
          <p:cNvSpPr/>
          <p:nvPr userDrawn="1"/>
        </p:nvSpPr>
        <p:spPr>
          <a:xfrm>
            <a:off x="3714354" y="2688822"/>
            <a:ext cx="89818" cy="68592"/>
          </a:xfrm>
          <a:prstGeom prst="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4" name="Rectangle 113"/>
          <p:cNvSpPr/>
          <p:nvPr userDrawn="1"/>
        </p:nvSpPr>
        <p:spPr>
          <a:xfrm>
            <a:off x="3714354" y="2889958"/>
            <a:ext cx="89818" cy="68592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8" name="TextBox 127"/>
          <p:cNvSpPr txBox="1"/>
          <p:nvPr userDrawn="1"/>
        </p:nvSpPr>
        <p:spPr>
          <a:xfrm>
            <a:off x="3885608" y="3853216"/>
            <a:ext cx="7024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solidFill>
                  <a:schemeClr val="bg1">
                    <a:lumMod val="75000"/>
                  </a:schemeClr>
                </a:solidFill>
              </a:rPr>
              <a:t>Protect &amp; Send</a:t>
            </a:r>
            <a:endParaRPr lang="en-US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29" name="Group 128"/>
          <p:cNvGrpSpPr/>
          <p:nvPr userDrawn="1"/>
        </p:nvGrpSpPr>
        <p:grpSpPr>
          <a:xfrm>
            <a:off x="4067752" y="3486198"/>
            <a:ext cx="338148" cy="338148"/>
            <a:chOff x="4419600" y="2438400"/>
            <a:chExt cx="319468" cy="319468"/>
          </a:xfrm>
        </p:grpSpPr>
        <p:pic>
          <p:nvPicPr>
            <p:cNvPr id="131" name="Picture 130"/>
            <p:cNvPicPr>
              <a:picLocks noChangeAspect="1"/>
            </p:cNvPicPr>
            <p:nvPr userDrawn="1"/>
          </p:nvPicPr>
          <p:blipFill>
            <a:blip r:embed="rId3" cstate="email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48201" y="2481119"/>
              <a:ext cx="274833" cy="274833"/>
            </a:xfrm>
            <a:prstGeom prst="rect">
              <a:avLst/>
            </a:prstGeom>
          </p:spPr>
        </p:pic>
        <p:sp>
          <p:nvSpPr>
            <p:cNvPr id="132" name="Oval 131"/>
            <p:cNvSpPr/>
            <p:nvPr userDrawn="1"/>
          </p:nvSpPr>
          <p:spPr>
            <a:xfrm>
              <a:off x="4419600" y="2438400"/>
              <a:ext cx="319468" cy="319468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1"/>
          <p:cNvGrpSpPr/>
          <p:nvPr userDrawn="1"/>
        </p:nvGrpSpPr>
        <p:grpSpPr>
          <a:xfrm>
            <a:off x="5624557" y="1543018"/>
            <a:ext cx="2592613" cy="1447800"/>
            <a:chOff x="2669950" y="895350"/>
            <a:chExt cx="2592613" cy="1600200"/>
          </a:xfrm>
        </p:grpSpPr>
        <p:sp>
          <p:nvSpPr>
            <p:cNvPr id="74" name="Rectangle 73"/>
            <p:cNvSpPr/>
            <p:nvPr/>
          </p:nvSpPr>
          <p:spPr>
            <a:xfrm>
              <a:off x="2727960" y="895350"/>
              <a:ext cx="2534603" cy="1600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66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727960" y="1204913"/>
              <a:ext cx="2531454" cy="2286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669950" y="1047147"/>
              <a:ext cx="675185" cy="221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b="1" dirty="0" smtClean="0">
                  <a:solidFill>
                    <a:schemeClr val="bg2">
                      <a:lumMod val="50000"/>
                    </a:schemeClr>
                  </a:solidFill>
                  <a:latin typeface="+mn-lt"/>
                </a:rPr>
                <a:t>Classification</a:t>
              </a:r>
              <a:endParaRPr lang="en-US" sz="700" b="1" dirty="0">
                <a:solidFill>
                  <a:schemeClr val="bg2">
                    <a:lumMod val="50000"/>
                  </a:schemeClr>
                </a:solidFill>
                <a:latin typeface="+mn-lt"/>
              </a:endParaRPr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46591" y="909666"/>
              <a:ext cx="200000" cy="200000"/>
            </a:xfrm>
            <a:prstGeom prst="rect">
              <a:avLst/>
            </a:prstGeom>
          </p:spPr>
        </p:pic>
        <p:sp>
          <p:nvSpPr>
            <p:cNvPr id="80" name="Rectangle 79"/>
            <p:cNvSpPr/>
            <p:nvPr/>
          </p:nvSpPr>
          <p:spPr>
            <a:xfrm>
              <a:off x="2790225" y="1254773"/>
              <a:ext cx="68592" cy="68592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3151252" y="1254773"/>
              <a:ext cx="68592" cy="68592"/>
            </a:xfrm>
            <a:prstGeom prst="rect">
              <a:avLst/>
            </a:prstGeom>
            <a:solidFill>
              <a:srgbClr val="C00000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3507643" y="1254773"/>
              <a:ext cx="68592" cy="68592"/>
            </a:xfrm>
            <a:prstGeom prst="rect">
              <a:avLst/>
            </a:prstGeom>
            <a:solidFill>
              <a:srgbClr val="FFC000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3858270" y="1254773"/>
              <a:ext cx="68592" cy="68592"/>
            </a:xfrm>
            <a:prstGeom prst="rect">
              <a:avLst/>
            </a:prstGeom>
            <a:solidFill>
              <a:srgbClr val="FFFF00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222067" y="1254773"/>
              <a:ext cx="68592" cy="68592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092015" y="1206045"/>
              <a:ext cx="357870" cy="222706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4540660" y="1206045"/>
              <a:ext cx="357870" cy="222706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807181" y="1207753"/>
              <a:ext cx="357870" cy="222706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598427" y="1254773"/>
              <a:ext cx="68592" cy="68592"/>
            </a:xfrm>
            <a:prstGeom prst="rect">
              <a:avLst/>
            </a:prstGeom>
            <a:solidFill>
              <a:srgbClr val="00B0F0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958560" y="1254773"/>
              <a:ext cx="68592" cy="6859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TextBox 93"/>
          <p:cNvSpPr txBox="1"/>
          <p:nvPr userDrawn="1"/>
        </p:nvSpPr>
        <p:spPr>
          <a:xfrm>
            <a:off x="7571488" y="1688477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Wingdings" panose="05000000000000000000" pitchFamily="2" charset="2"/>
              </a:rPr>
              <a:t></a:t>
            </a:r>
            <a:endParaRPr lang="en-US" dirty="0"/>
          </a:p>
        </p:txBody>
      </p:sp>
      <p:sp>
        <p:nvSpPr>
          <p:cNvPr id="95" name="Rectangle 94"/>
          <p:cNvSpPr/>
          <p:nvPr userDrawn="1"/>
        </p:nvSpPr>
        <p:spPr>
          <a:xfrm>
            <a:off x="5682567" y="2023966"/>
            <a:ext cx="2531454" cy="106284"/>
          </a:xfrm>
          <a:prstGeom prst="rect">
            <a:avLst/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 userDrawn="1"/>
        </p:nvSpPr>
        <p:spPr>
          <a:xfrm>
            <a:off x="6499276" y="1504950"/>
            <a:ext cx="665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latin typeface="+mj-lt"/>
              </a:rPr>
              <a:t>File name-A</a:t>
            </a:r>
            <a:endParaRPr lang="en-US" sz="800" b="1" dirty="0">
              <a:latin typeface="+mj-lt"/>
            </a:endParaRPr>
          </a:p>
        </p:txBody>
      </p:sp>
      <p:cxnSp>
        <p:nvCxnSpPr>
          <p:cNvPr id="97" name="Straight Connector 96"/>
          <p:cNvCxnSpPr/>
          <p:nvPr userDrawn="1"/>
        </p:nvCxnSpPr>
        <p:spPr>
          <a:xfrm>
            <a:off x="5967253" y="1680358"/>
            <a:ext cx="226543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 userDrawn="1"/>
        </p:nvGrpSpPr>
        <p:grpSpPr>
          <a:xfrm>
            <a:off x="5607263" y="1884944"/>
            <a:ext cx="2544358" cy="178778"/>
            <a:chOff x="3262256" y="1770676"/>
            <a:chExt cx="2544358" cy="178778"/>
          </a:xfrm>
        </p:grpSpPr>
        <p:sp>
          <p:nvSpPr>
            <p:cNvPr id="99" name="TextBox 98"/>
            <p:cNvSpPr txBox="1"/>
            <p:nvPr userDrawn="1"/>
          </p:nvSpPr>
          <p:spPr>
            <a:xfrm>
              <a:off x="3262256" y="1780177"/>
              <a:ext cx="760732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US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 Top Secret</a:t>
              </a:r>
              <a:endParaRPr 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sp>
          <p:nvSpPr>
            <p:cNvPr id="100" name="TextBox 99"/>
            <p:cNvSpPr txBox="1"/>
            <p:nvPr userDrawn="1"/>
          </p:nvSpPr>
          <p:spPr>
            <a:xfrm>
              <a:off x="3622246" y="1780176"/>
              <a:ext cx="873554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US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Top Guarded</a:t>
              </a:r>
              <a:endParaRPr 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sp>
          <p:nvSpPr>
            <p:cNvPr id="101" name="TextBox 100"/>
            <p:cNvSpPr txBox="1"/>
            <p:nvPr userDrawn="1"/>
          </p:nvSpPr>
          <p:spPr>
            <a:xfrm>
              <a:off x="4004130" y="1779566"/>
              <a:ext cx="799309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US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Guarded</a:t>
              </a:r>
              <a:endParaRPr 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sp>
          <p:nvSpPr>
            <p:cNvPr id="102" name="Rectangle 101"/>
            <p:cNvSpPr/>
            <p:nvPr userDrawn="1"/>
          </p:nvSpPr>
          <p:spPr>
            <a:xfrm>
              <a:off x="4355483" y="1771946"/>
              <a:ext cx="1012168" cy="1692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rtl="0"/>
              <a:r>
                <a:rPr lang="en-US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Classified A</a:t>
              </a:r>
              <a:endParaRPr 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sp>
          <p:nvSpPr>
            <p:cNvPr id="103" name="Rectangle 102"/>
            <p:cNvSpPr/>
            <p:nvPr userDrawn="1"/>
          </p:nvSpPr>
          <p:spPr>
            <a:xfrm>
              <a:off x="4726895" y="1771978"/>
              <a:ext cx="1007970" cy="1692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rtl="0"/>
              <a:r>
                <a:rPr lang="en-US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Classified B</a:t>
              </a:r>
              <a:endParaRPr 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sp>
          <p:nvSpPr>
            <p:cNvPr id="104" name="Rectangle 103"/>
            <p:cNvSpPr/>
            <p:nvPr userDrawn="1"/>
          </p:nvSpPr>
          <p:spPr>
            <a:xfrm>
              <a:off x="4739035" y="1770752"/>
              <a:ext cx="779173" cy="1692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General</a:t>
              </a:r>
              <a:endParaRPr 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sp>
          <p:nvSpPr>
            <p:cNvPr id="105" name="Rectangle 104"/>
            <p:cNvSpPr/>
            <p:nvPr userDrawn="1"/>
          </p:nvSpPr>
          <p:spPr>
            <a:xfrm>
              <a:off x="5027441" y="1770676"/>
              <a:ext cx="779173" cy="1692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NONE</a:t>
              </a:r>
              <a:endParaRPr 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</p:grpSp>
      <p:sp>
        <p:nvSpPr>
          <p:cNvPr id="106" name="Rectangle 105"/>
          <p:cNvSpPr/>
          <p:nvPr userDrawn="1"/>
        </p:nvSpPr>
        <p:spPr>
          <a:xfrm>
            <a:off x="6078807" y="2318353"/>
            <a:ext cx="1633851" cy="17988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1" name="TextBox 110"/>
          <p:cNvSpPr txBox="1"/>
          <p:nvPr userDrawn="1"/>
        </p:nvSpPr>
        <p:spPr>
          <a:xfrm>
            <a:off x="5597585" y="2140146"/>
            <a:ext cx="4812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  Policy</a:t>
            </a:r>
            <a:endParaRPr lang="en-US" sz="800" b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112" name="Picture 1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6054" y="2172202"/>
            <a:ext cx="147636" cy="147636"/>
          </a:xfrm>
          <a:prstGeom prst="rect">
            <a:avLst/>
          </a:prstGeom>
        </p:spPr>
      </p:pic>
      <p:sp>
        <p:nvSpPr>
          <p:cNvPr id="113" name="Rectangle 112"/>
          <p:cNvSpPr/>
          <p:nvPr userDrawn="1"/>
        </p:nvSpPr>
        <p:spPr>
          <a:xfrm>
            <a:off x="6746589" y="2303744"/>
            <a:ext cx="32573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P3</a:t>
            </a:r>
            <a:endParaRPr lang="en-US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9" name="Flowchart: Merge 118"/>
          <p:cNvSpPr/>
          <p:nvPr userDrawn="1"/>
        </p:nvSpPr>
        <p:spPr>
          <a:xfrm rot="10800000" flipV="1">
            <a:off x="7564214" y="2395345"/>
            <a:ext cx="97977" cy="48140"/>
          </a:xfrm>
          <a:prstGeom prst="flowChartMerg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/>
          <p:cNvSpPr txBox="1"/>
          <p:nvPr userDrawn="1"/>
        </p:nvSpPr>
        <p:spPr>
          <a:xfrm>
            <a:off x="6505676" y="2807352"/>
            <a:ext cx="82266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Re-Protect &amp; Save</a:t>
            </a:r>
            <a:endParaRPr lang="en-US" sz="600" dirty="0"/>
          </a:p>
        </p:txBody>
      </p:sp>
      <p:pic>
        <p:nvPicPr>
          <p:cNvPr id="124" name="Picture 123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1788" y="2515784"/>
            <a:ext cx="322633" cy="322633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5991" y="2166706"/>
            <a:ext cx="176386" cy="167567"/>
          </a:xfrm>
          <a:prstGeom prst="rect">
            <a:avLst/>
          </a:prstGeom>
        </p:spPr>
      </p:pic>
      <p:sp>
        <p:nvSpPr>
          <p:cNvPr id="130" name="TextBox 129"/>
          <p:cNvSpPr txBox="1"/>
          <p:nvPr userDrawn="1"/>
        </p:nvSpPr>
        <p:spPr>
          <a:xfrm>
            <a:off x="7949958" y="1505409"/>
            <a:ext cx="3385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3" name="Group 132"/>
          <p:cNvGrpSpPr/>
          <p:nvPr userDrawn="1"/>
        </p:nvGrpSpPr>
        <p:grpSpPr>
          <a:xfrm rot="16200000">
            <a:off x="8067491" y="1691870"/>
            <a:ext cx="45719" cy="189783"/>
            <a:chOff x="5774227" y="1554291"/>
            <a:chExt cx="45720" cy="189783"/>
          </a:xfrm>
        </p:grpSpPr>
        <p:sp>
          <p:nvSpPr>
            <p:cNvPr id="134" name="Rectangle 133"/>
            <p:cNvSpPr/>
            <p:nvPr userDrawn="1"/>
          </p:nvSpPr>
          <p:spPr>
            <a:xfrm>
              <a:off x="5774228" y="1554291"/>
              <a:ext cx="45719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/>
            <p:cNvSpPr/>
            <p:nvPr userDrawn="1"/>
          </p:nvSpPr>
          <p:spPr>
            <a:xfrm>
              <a:off x="5774228" y="1625420"/>
              <a:ext cx="45719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/>
            <p:cNvSpPr/>
            <p:nvPr userDrawn="1"/>
          </p:nvSpPr>
          <p:spPr>
            <a:xfrm>
              <a:off x="5774227" y="1698355"/>
              <a:ext cx="45719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8" name="TextBox 137"/>
          <p:cNvSpPr txBox="1"/>
          <p:nvPr userDrawn="1"/>
        </p:nvSpPr>
        <p:spPr>
          <a:xfrm>
            <a:off x="2057400" y="590550"/>
            <a:ext cx="2952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ym typeface="Wingdings" panose="05000000000000000000" pitchFamily="2" charset="2"/>
              </a:rPr>
              <a:t></a:t>
            </a:r>
            <a:endParaRPr lang="en-US" dirty="0"/>
          </a:p>
        </p:txBody>
      </p:sp>
      <p:sp>
        <p:nvSpPr>
          <p:cNvPr id="137" name="TextBox 136"/>
          <p:cNvSpPr txBox="1"/>
          <p:nvPr userDrawn="1"/>
        </p:nvSpPr>
        <p:spPr>
          <a:xfrm>
            <a:off x="4991115" y="1846430"/>
            <a:ext cx="4956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FFC000"/>
                </a:solidFill>
              </a:rPr>
              <a:t>Edit All</a:t>
            </a:r>
            <a:endParaRPr lang="en-US" sz="700" b="1" dirty="0">
              <a:solidFill>
                <a:srgbClr val="FFC000"/>
              </a:solidFill>
            </a:endParaRPr>
          </a:p>
        </p:txBody>
      </p:sp>
      <p:pic>
        <p:nvPicPr>
          <p:cNvPr id="139" name="Picture 138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2533" y="1846430"/>
            <a:ext cx="157163" cy="157163"/>
          </a:xfrm>
          <a:prstGeom prst="rect">
            <a:avLst/>
          </a:prstGeom>
        </p:spPr>
      </p:pic>
      <p:grpSp>
        <p:nvGrpSpPr>
          <p:cNvPr id="146" name="Group 145"/>
          <p:cNvGrpSpPr/>
          <p:nvPr userDrawn="1"/>
        </p:nvGrpSpPr>
        <p:grpSpPr>
          <a:xfrm>
            <a:off x="5178055" y="2241676"/>
            <a:ext cx="109738" cy="714184"/>
            <a:chOff x="3139875" y="2111465"/>
            <a:chExt cx="109738" cy="714184"/>
          </a:xfrm>
        </p:grpSpPr>
        <p:pic>
          <p:nvPicPr>
            <p:cNvPr id="147" name="Picture 146"/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39875" y="2111465"/>
              <a:ext cx="109738" cy="95106"/>
            </a:xfrm>
            <a:prstGeom prst="rect">
              <a:avLst/>
            </a:prstGeom>
          </p:spPr>
        </p:pic>
        <p:pic>
          <p:nvPicPr>
            <p:cNvPr id="149" name="Picture 148"/>
            <p:cNvPicPr>
              <a:picLocks noChangeAspect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43039" y="2721875"/>
              <a:ext cx="98009" cy="103774"/>
            </a:xfrm>
            <a:prstGeom prst="rect">
              <a:avLst/>
            </a:prstGeom>
          </p:spPr>
        </p:pic>
        <p:pic>
          <p:nvPicPr>
            <p:cNvPr id="150" name="Picture 149"/>
            <p:cNvPicPr>
              <a:picLocks noChangeAspect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46854" y="2315976"/>
              <a:ext cx="98009" cy="103774"/>
            </a:xfrm>
            <a:prstGeom prst="rect">
              <a:avLst/>
            </a:prstGeom>
          </p:spPr>
        </p:pic>
      </p:grpSp>
      <p:pic>
        <p:nvPicPr>
          <p:cNvPr id="156" name="Picture 155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5932" y="2653640"/>
            <a:ext cx="98009" cy="103774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2989790" y="3040901"/>
            <a:ext cx="2529721" cy="369049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 userDrawn="1"/>
        </p:nvSpPr>
        <p:spPr>
          <a:xfrm>
            <a:off x="8053347" y="514350"/>
            <a:ext cx="228600" cy="4572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817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0" name="Picture 10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0166" y="269575"/>
            <a:ext cx="155408" cy="155408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3050079" y="1337748"/>
            <a:ext cx="2624420" cy="2532932"/>
          </a:xfrm>
          <a:prstGeom prst="rect">
            <a:avLst/>
          </a:prstGeom>
          <a:solidFill>
            <a:schemeClr val="bg1"/>
          </a:solidFill>
          <a:ln w="12700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266" y="1345696"/>
            <a:ext cx="190360" cy="200000"/>
          </a:xfrm>
          <a:prstGeom prst="rect">
            <a:avLst/>
          </a:prstGeom>
        </p:spPr>
      </p:pic>
      <p:sp>
        <p:nvSpPr>
          <p:cNvPr id="78" name="Rectangle 77"/>
          <p:cNvSpPr/>
          <p:nvPr userDrawn="1"/>
        </p:nvSpPr>
        <p:spPr>
          <a:xfrm>
            <a:off x="3094792" y="1728350"/>
            <a:ext cx="2529721" cy="12082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n-US" sz="8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81" name="Straight Connector 80"/>
          <p:cNvCxnSpPr/>
          <p:nvPr userDrawn="1"/>
        </p:nvCxnSpPr>
        <p:spPr>
          <a:xfrm>
            <a:off x="5590527" y="1754300"/>
            <a:ext cx="0" cy="9732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 userDrawn="1"/>
        </p:nvSpPr>
        <p:spPr>
          <a:xfrm>
            <a:off x="2902010" y="1520402"/>
            <a:ext cx="143981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u="sng" dirty="0" smtClean="0">
                <a:solidFill>
                  <a:schemeClr val="bg1">
                    <a:lumMod val="50000"/>
                  </a:schemeClr>
                </a:solidFill>
              </a:rPr>
              <a:t>  Attachments Classification</a:t>
            </a:r>
            <a:endParaRPr lang="en-US" sz="700" b="1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8" name="Rectangle 107"/>
          <p:cNvSpPr/>
          <p:nvPr userDrawn="1"/>
        </p:nvSpPr>
        <p:spPr>
          <a:xfrm>
            <a:off x="3094791" y="2993729"/>
            <a:ext cx="2455687" cy="27120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TextBox 108"/>
          <p:cNvSpPr txBox="1"/>
          <p:nvPr userDrawn="1"/>
        </p:nvSpPr>
        <p:spPr>
          <a:xfrm>
            <a:off x="2820275" y="2967090"/>
            <a:ext cx="74732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b="1" u="sng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Conditions</a:t>
            </a:r>
            <a:endParaRPr lang="en-US" sz="500" b="1" u="sng" dirty="0">
              <a:solidFill>
                <a:srgbClr val="FFC000"/>
              </a:solidFill>
            </a:endParaRPr>
          </a:p>
        </p:txBody>
      </p:sp>
      <p:sp>
        <p:nvSpPr>
          <p:cNvPr id="116" name="TextBox 115"/>
          <p:cNvSpPr txBox="1"/>
          <p:nvPr userDrawn="1"/>
        </p:nvSpPr>
        <p:spPr>
          <a:xfrm>
            <a:off x="3746196" y="1309085"/>
            <a:ext cx="11528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latin typeface="+mj-lt"/>
              </a:rPr>
              <a:t>Mail Date- Attachments</a:t>
            </a:r>
            <a:endParaRPr lang="en-US" sz="800" b="1" dirty="0">
              <a:latin typeface="+mj-lt"/>
            </a:endParaRPr>
          </a:p>
        </p:txBody>
      </p:sp>
      <p:cxnSp>
        <p:nvCxnSpPr>
          <p:cNvPr id="117" name="Straight Connector 116"/>
          <p:cNvCxnSpPr/>
          <p:nvPr userDrawn="1"/>
        </p:nvCxnSpPr>
        <p:spPr>
          <a:xfrm>
            <a:off x="3391989" y="1468976"/>
            <a:ext cx="226543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 userDrawn="1"/>
        </p:nvSpPr>
        <p:spPr>
          <a:xfrm>
            <a:off x="5398354" y="1323356"/>
            <a:ext cx="3385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 userDrawn="1">
            <p:extLst/>
          </p:nvPr>
        </p:nvGraphicFramePr>
        <p:xfrm>
          <a:off x="3124199" y="1865916"/>
          <a:ext cx="2362203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469"/>
                <a:gridCol w="762605"/>
                <a:gridCol w="610084"/>
                <a:gridCol w="305045"/>
              </a:tblGrid>
              <a:tr h="164050">
                <a:tc>
                  <a:txBody>
                    <a:bodyPr/>
                    <a:lstStyle/>
                    <a:p>
                      <a:pPr algn="ctr"/>
                      <a:r>
                        <a:rPr lang="en-US" sz="500" dirty="0" smtClean="0">
                          <a:solidFill>
                            <a:sysClr val="windowText" lastClr="000000"/>
                          </a:solidFill>
                        </a:rPr>
                        <a:t>Attachment</a:t>
                      </a:r>
                      <a:r>
                        <a:rPr lang="en-US" sz="500" baseline="0" dirty="0" smtClean="0">
                          <a:solidFill>
                            <a:sysClr val="windowText" lastClr="000000"/>
                          </a:solidFill>
                        </a:rPr>
                        <a:t> name</a:t>
                      </a:r>
                      <a:endParaRPr lang="en-US" sz="5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1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</a:t>
                      </a:r>
                      <a:endParaRPr lang="en-US" sz="700" b="1" kern="1200" baseline="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dirty="0" smtClean="0">
                          <a:solidFill>
                            <a:sysClr val="windowText" lastClr="000000"/>
                          </a:solidFill>
                        </a:rPr>
                        <a:t>Policy</a:t>
                      </a:r>
                      <a:endParaRPr lang="en-US" sz="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 smtClean="0">
                          <a:solidFill>
                            <a:sysClr val="windowText" lastClr="000000"/>
                          </a:solidFill>
                        </a:rPr>
                        <a:t>Edit</a:t>
                      </a:r>
                      <a:endParaRPr lang="en-US" sz="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4050"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ysClr val="windowText" lastClr="000000"/>
                          </a:solidFill>
                        </a:rPr>
                        <a:t>  A</a:t>
                      </a:r>
                      <a:endParaRPr 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  Classified 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>
                          <a:solidFill>
                            <a:sysClr val="windowText" lastClr="000000"/>
                          </a:solidFill>
                        </a:rPr>
                        <a:t>P3</a:t>
                      </a:r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4050"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ysClr val="windowText" lastClr="000000"/>
                          </a:solidFill>
                        </a:rPr>
                        <a:t>  B</a:t>
                      </a:r>
                      <a:endParaRPr 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    Secret</a:t>
                      </a:r>
                      <a:endParaRPr lang="en-US" sz="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>
                          <a:solidFill>
                            <a:sysClr val="windowText" lastClr="000000"/>
                          </a:solidFill>
                        </a:rPr>
                        <a:t>P23</a:t>
                      </a:r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4050"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ysClr val="windowText" lastClr="000000"/>
                          </a:solidFill>
                        </a:rPr>
                        <a:t>  C</a:t>
                      </a:r>
                      <a:endParaRPr 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   Secret</a:t>
                      </a:r>
                      <a:endParaRPr lang="en-US" sz="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>
                          <a:solidFill>
                            <a:sysClr val="windowText" lastClr="000000"/>
                          </a:solidFill>
                        </a:rPr>
                        <a:t>P23</a:t>
                      </a:r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4050"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ysClr val="windowText" lastClr="000000"/>
                          </a:solidFill>
                        </a:rPr>
                        <a:t>  D</a:t>
                      </a:r>
                      <a:endParaRPr 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>
                          <a:solidFill>
                            <a:sysClr val="windowText" lastClr="000000"/>
                          </a:solidFill>
                        </a:rPr>
                        <a:t>    None</a:t>
                      </a:r>
                      <a:endParaRPr lang="en-US" sz="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2" name="Rectangle 81"/>
          <p:cNvSpPr/>
          <p:nvPr userDrawn="1"/>
        </p:nvSpPr>
        <p:spPr>
          <a:xfrm>
            <a:off x="3819356" y="2112449"/>
            <a:ext cx="89818" cy="68592"/>
          </a:xfrm>
          <a:prstGeom prst="rect">
            <a:avLst/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3" name="Rectangle 82"/>
          <p:cNvSpPr/>
          <p:nvPr userDrawn="1"/>
        </p:nvSpPr>
        <p:spPr>
          <a:xfrm>
            <a:off x="3819356" y="2313585"/>
            <a:ext cx="89818" cy="68592"/>
          </a:xfrm>
          <a:prstGeom prst="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4" name="Rectangle 83"/>
          <p:cNvSpPr/>
          <p:nvPr userDrawn="1"/>
        </p:nvSpPr>
        <p:spPr>
          <a:xfrm>
            <a:off x="3819356" y="2514721"/>
            <a:ext cx="89818" cy="68592"/>
          </a:xfrm>
          <a:prstGeom prst="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4" name="Rectangle 113"/>
          <p:cNvSpPr/>
          <p:nvPr userDrawn="1"/>
        </p:nvSpPr>
        <p:spPr>
          <a:xfrm>
            <a:off x="3819356" y="2715857"/>
            <a:ext cx="89818" cy="68592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8" name="TextBox 127"/>
          <p:cNvSpPr txBox="1"/>
          <p:nvPr userDrawn="1"/>
        </p:nvSpPr>
        <p:spPr>
          <a:xfrm>
            <a:off x="4025282" y="3686014"/>
            <a:ext cx="7024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Protect &amp; Send</a:t>
            </a:r>
            <a:endParaRPr lang="en-US" sz="600" dirty="0"/>
          </a:p>
        </p:txBody>
      </p:sp>
      <p:grpSp>
        <p:nvGrpSpPr>
          <p:cNvPr id="129" name="Group 128"/>
          <p:cNvGrpSpPr/>
          <p:nvPr userDrawn="1"/>
        </p:nvGrpSpPr>
        <p:grpSpPr>
          <a:xfrm>
            <a:off x="4207426" y="3318996"/>
            <a:ext cx="338148" cy="338148"/>
            <a:chOff x="4419600" y="2438400"/>
            <a:chExt cx="319468" cy="319468"/>
          </a:xfrm>
        </p:grpSpPr>
        <p:pic>
          <p:nvPicPr>
            <p:cNvPr id="131" name="Picture 13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48201" y="2481119"/>
              <a:ext cx="274833" cy="274833"/>
            </a:xfrm>
            <a:prstGeom prst="rect">
              <a:avLst/>
            </a:prstGeom>
          </p:spPr>
        </p:pic>
        <p:sp>
          <p:nvSpPr>
            <p:cNvPr id="132" name="Oval 131"/>
            <p:cNvSpPr/>
            <p:nvPr userDrawn="1"/>
          </p:nvSpPr>
          <p:spPr>
            <a:xfrm>
              <a:off x="4419600" y="2438400"/>
              <a:ext cx="319468" cy="31946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4" name="TextBox 133"/>
          <p:cNvSpPr txBox="1"/>
          <p:nvPr userDrawn="1"/>
        </p:nvSpPr>
        <p:spPr>
          <a:xfrm>
            <a:off x="2057400" y="590550"/>
            <a:ext cx="2952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ym typeface="Wingdings" panose="05000000000000000000" pitchFamily="2" charset="2"/>
              </a:rPr>
              <a:t>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5293987" y="2088968"/>
            <a:ext cx="98009" cy="732745"/>
            <a:chOff x="5298137" y="2069553"/>
            <a:chExt cx="98009" cy="732745"/>
          </a:xfrm>
        </p:grpSpPr>
        <p:grpSp>
          <p:nvGrpSpPr>
            <p:cNvPr id="3" name="Group 2"/>
            <p:cNvGrpSpPr/>
            <p:nvPr userDrawn="1"/>
          </p:nvGrpSpPr>
          <p:grpSpPr>
            <a:xfrm>
              <a:off x="5298137" y="2279210"/>
              <a:ext cx="98009" cy="523088"/>
              <a:chOff x="5298137" y="2279210"/>
              <a:chExt cx="98009" cy="523088"/>
            </a:xfrm>
          </p:grpSpPr>
          <p:grpSp>
            <p:nvGrpSpPr>
              <p:cNvPr id="29" name="Group 28"/>
              <p:cNvGrpSpPr/>
              <p:nvPr userDrawn="1"/>
            </p:nvGrpSpPr>
            <p:grpSpPr>
              <a:xfrm>
                <a:off x="5298137" y="2279210"/>
                <a:ext cx="98009" cy="523088"/>
                <a:chOff x="3149396" y="2302561"/>
                <a:chExt cx="98009" cy="523088"/>
              </a:xfrm>
            </p:grpSpPr>
            <p:pic>
              <p:nvPicPr>
                <p:cNvPr id="31" name="Picture 30"/>
                <p:cNvPicPr>
                  <a:picLocks noChangeAspect="1"/>
                </p:cNvPicPr>
                <p:nvPr userDrawn="1"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49396" y="2721875"/>
                  <a:ext cx="98009" cy="103774"/>
                </a:xfrm>
                <a:prstGeom prst="rect">
                  <a:avLst/>
                </a:prstGeom>
              </p:spPr>
            </p:pic>
            <p:pic>
              <p:nvPicPr>
                <p:cNvPr id="32" name="Picture 31"/>
                <p:cNvPicPr>
                  <a:picLocks noChangeAspect="1"/>
                </p:cNvPicPr>
                <p:nvPr userDrawn="1"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49396" y="2302561"/>
                  <a:ext cx="98009" cy="103774"/>
                </a:xfrm>
                <a:prstGeom prst="rect">
                  <a:avLst/>
                </a:prstGeom>
              </p:spPr>
            </p:pic>
          </p:grpSp>
          <p:pic>
            <p:nvPicPr>
              <p:cNvPr id="33" name="Picture 32"/>
              <p:cNvPicPr>
                <a:picLocks noChangeAspect="1"/>
              </p:cNvPicPr>
              <p:nvPr userDrawn="1"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98137" y="2488867"/>
                <a:ext cx="98009" cy="103774"/>
              </a:xfrm>
              <a:prstGeom prst="rect">
                <a:avLst/>
              </a:prstGeom>
            </p:spPr>
          </p:pic>
        </p:grpSp>
        <p:pic>
          <p:nvPicPr>
            <p:cNvPr id="34" name="Picture 33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98137" y="2069553"/>
              <a:ext cx="98009" cy="103774"/>
            </a:xfrm>
            <a:prstGeom prst="rect">
              <a:avLst/>
            </a:prstGeom>
          </p:spPr>
        </p:pic>
      </p:grpSp>
      <p:sp>
        <p:nvSpPr>
          <p:cNvPr id="37" name="TextBox 36"/>
          <p:cNvSpPr txBox="1"/>
          <p:nvPr userDrawn="1"/>
        </p:nvSpPr>
        <p:spPr>
          <a:xfrm>
            <a:off x="5093610" y="1708800"/>
            <a:ext cx="4956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FFC000"/>
                </a:solidFill>
              </a:rPr>
              <a:t>Edit All</a:t>
            </a:r>
            <a:endParaRPr lang="en-US" sz="700" b="1" dirty="0">
              <a:solidFill>
                <a:srgbClr val="FFC000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028" y="1708800"/>
            <a:ext cx="157163" cy="15716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7312" y="0"/>
            <a:ext cx="64293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758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0166" y="269575"/>
            <a:ext cx="155408" cy="155408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3050079" y="1337748"/>
            <a:ext cx="5466606" cy="3215202"/>
          </a:xfrm>
          <a:prstGeom prst="rect">
            <a:avLst/>
          </a:prstGeom>
          <a:solidFill>
            <a:schemeClr val="bg1"/>
          </a:solidFill>
          <a:ln w="12700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2" name="TextBox 211"/>
          <p:cNvSpPr txBox="1"/>
          <p:nvPr userDrawn="1"/>
        </p:nvSpPr>
        <p:spPr>
          <a:xfrm>
            <a:off x="2057400" y="590550"/>
            <a:ext cx="2952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ym typeface="Wingdings" panose="05000000000000000000" pitchFamily="2" charset="2"/>
              </a:rPr>
              <a:t></a:t>
            </a:r>
            <a:endParaRPr lang="en-US" dirty="0"/>
          </a:p>
        </p:txBody>
      </p:sp>
      <p:grpSp>
        <p:nvGrpSpPr>
          <p:cNvPr id="90" name="Group 89"/>
          <p:cNvGrpSpPr/>
          <p:nvPr userDrawn="1"/>
        </p:nvGrpSpPr>
        <p:grpSpPr>
          <a:xfrm>
            <a:off x="5523584" y="1323356"/>
            <a:ext cx="2974794" cy="3169187"/>
            <a:chOff x="2726288" y="1256158"/>
            <a:chExt cx="2974794" cy="3169187"/>
          </a:xfrm>
        </p:grpSpPr>
        <p:sp>
          <p:nvSpPr>
            <p:cNvPr id="91" name="Rectangle 90"/>
            <p:cNvSpPr/>
            <p:nvPr userDrawn="1"/>
          </p:nvSpPr>
          <p:spPr>
            <a:xfrm>
              <a:off x="3902305" y="2106053"/>
              <a:ext cx="1081191" cy="12711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800" dirty="0" smtClean="0">
                <a:solidFill>
                  <a:schemeClr val="bg2">
                    <a:lumMod val="50000"/>
                  </a:schemeClr>
                </a:solidFill>
              </a:endParaRPr>
            </a:p>
            <a:p>
              <a:pPr algn="l"/>
              <a:r>
                <a:rPr lang="en-US" sz="800" b="1" dirty="0" smtClean="0">
                  <a:solidFill>
                    <a:schemeClr val="tx1"/>
                  </a:solidFill>
                </a:rPr>
                <a:t>P10</a:t>
              </a:r>
            </a:p>
            <a:p>
              <a:pPr algn="l"/>
              <a:endParaRPr lang="en-US" sz="8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92" name="Rectangle 91"/>
            <p:cNvSpPr/>
            <p:nvPr userDrawn="1"/>
          </p:nvSpPr>
          <p:spPr>
            <a:xfrm>
              <a:off x="3215463" y="2278264"/>
              <a:ext cx="965760" cy="15274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 rtl="0"/>
              <a:r>
                <a:rPr 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 </a:t>
              </a:r>
            </a:p>
            <a:p>
              <a:pPr algn="l" rtl="0"/>
              <a:r>
                <a:rPr 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 Copy</a:t>
              </a:r>
            </a:p>
            <a:p>
              <a:pPr algn="l" rtl="0"/>
              <a:r>
                <a:rPr lang="en-US" sz="800" dirty="0" smtClean="0">
                  <a:solidFill>
                    <a:schemeClr val="bg1">
                      <a:lumMod val="85000"/>
                    </a:schemeClr>
                  </a:solidFill>
                </a:rPr>
                <a:t>  Send</a:t>
              </a:r>
            </a:p>
            <a:p>
              <a:pPr algn="l" rtl="0"/>
              <a:r>
                <a:rPr lang="en-US" sz="800" dirty="0" smtClean="0">
                  <a:solidFill>
                    <a:schemeClr val="bg2">
                      <a:lumMod val="50000"/>
                    </a:schemeClr>
                  </a:solidFill>
                </a:rPr>
                <a:t>  Save</a:t>
              </a:r>
            </a:p>
            <a:p>
              <a:pPr algn="l" rtl="0"/>
              <a:r>
                <a:rPr lang="en-US" sz="800" dirty="0" smtClean="0">
                  <a:solidFill>
                    <a:schemeClr val="bg2">
                      <a:lumMod val="50000"/>
                    </a:schemeClr>
                  </a:solidFill>
                </a:rPr>
                <a:t>  Change</a:t>
              </a:r>
            </a:p>
            <a:p>
              <a:pPr algn="l" rtl="0"/>
              <a:r>
                <a:rPr lang="en-US" sz="800" dirty="0" smtClean="0">
                  <a:solidFill>
                    <a:schemeClr val="bg2">
                      <a:lumMod val="50000"/>
                    </a:schemeClr>
                  </a:solidFill>
                </a:rPr>
                <a:t>  </a:t>
              </a:r>
              <a:r>
                <a:rPr lang="en-US" sz="800" dirty="0" smtClean="0">
                  <a:solidFill>
                    <a:schemeClr val="bg1">
                      <a:lumMod val="85000"/>
                    </a:schemeClr>
                  </a:solidFill>
                </a:rPr>
                <a:t>Share</a:t>
              </a:r>
            </a:p>
            <a:p>
              <a:pPr algn="l" rtl="0"/>
              <a:r>
                <a:rPr lang="en-US" sz="800" dirty="0" smtClean="0">
                  <a:solidFill>
                    <a:schemeClr val="bg1">
                      <a:lumMod val="85000"/>
                    </a:schemeClr>
                  </a:solidFill>
                </a:rPr>
                <a:t>  Mail</a:t>
              </a:r>
            </a:p>
            <a:p>
              <a:pPr algn="l" rtl="0"/>
              <a:r>
                <a:rPr lang="en-US" sz="800" dirty="0" smtClean="0">
                  <a:solidFill>
                    <a:schemeClr val="bg2">
                      <a:lumMod val="50000"/>
                    </a:schemeClr>
                  </a:solidFill>
                </a:rPr>
                <a:t>.</a:t>
              </a:r>
            </a:p>
            <a:p>
              <a:pPr algn="l" rtl="0"/>
              <a:r>
                <a:rPr lang="en-US" sz="800" dirty="0">
                  <a:solidFill>
                    <a:schemeClr val="bg2">
                      <a:lumMod val="50000"/>
                    </a:schemeClr>
                  </a:solidFill>
                </a:rPr>
                <a:t>.</a:t>
              </a:r>
              <a:endParaRPr lang="en-US" sz="800" dirty="0" smtClean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93" name="Picture 92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68255" y="2092483"/>
              <a:ext cx="158177" cy="158177"/>
            </a:xfrm>
            <a:prstGeom prst="rect">
              <a:avLst/>
            </a:prstGeom>
          </p:spPr>
        </p:pic>
        <p:sp>
          <p:nvSpPr>
            <p:cNvPr id="94" name="Rectangle 93"/>
            <p:cNvSpPr/>
            <p:nvPr userDrawn="1"/>
          </p:nvSpPr>
          <p:spPr>
            <a:xfrm>
              <a:off x="4520557" y="2269320"/>
              <a:ext cx="992941" cy="1525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 rtl="0"/>
              <a:endParaRPr lang="en-US" sz="800" dirty="0" smtClean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endParaRPr>
            </a:p>
            <a:p>
              <a:pPr algn="l" rtl="0"/>
              <a:r>
                <a:rPr lang="en-US" sz="800" dirty="0" smtClean="0">
                  <a:solidFill>
                    <a:schemeClr val="bg2">
                      <a:lumMod val="50000"/>
                    </a:schemeClr>
                  </a:solidFill>
                  <a:sym typeface="Wingdings" panose="05000000000000000000" pitchFamily="2" charset="2"/>
                </a:rPr>
                <a:t>  ALL</a:t>
              </a:r>
            </a:p>
            <a:p>
              <a:pPr algn="l" rtl="0"/>
              <a:r>
                <a:rPr lang="en-US" sz="800" dirty="0" smtClean="0">
                  <a:solidFill>
                    <a:schemeClr val="bg2">
                      <a:lumMod val="50000"/>
                    </a:schemeClr>
                  </a:solidFill>
                  <a:sym typeface="Wingdings" panose="05000000000000000000" pitchFamily="2" charset="2"/>
                </a:rPr>
                <a:t>  Groups</a:t>
              </a:r>
            </a:p>
            <a:p>
              <a:pPr algn="l" rtl="0"/>
              <a:r>
                <a:rPr lang="en-US" sz="800" dirty="0" smtClean="0">
                  <a:solidFill>
                    <a:schemeClr val="bg2">
                      <a:lumMod val="50000"/>
                    </a:schemeClr>
                  </a:solidFill>
                  <a:sym typeface="Wingdings" panose="05000000000000000000" pitchFamily="2" charset="2"/>
                </a:rPr>
                <a:t>  Users</a:t>
              </a:r>
            </a:p>
            <a:p>
              <a:pPr algn="l" rtl="0"/>
              <a:endParaRPr lang="en-US" sz="800" dirty="0" smtClean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endParaRPr>
            </a:p>
            <a:p>
              <a:pPr algn="l" rtl="0"/>
              <a:endParaRPr lang="en-US" sz="800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endParaRPr>
            </a:p>
            <a:p>
              <a:pPr algn="l" rtl="0"/>
              <a:r>
                <a:rPr lang="en-US" sz="800" dirty="0" smtClean="0">
                  <a:solidFill>
                    <a:schemeClr val="bg2">
                      <a:lumMod val="50000"/>
                    </a:schemeClr>
                  </a:solidFill>
                </a:rPr>
                <a:t>  </a:t>
              </a:r>
              <a:r>
                <a:rPr lang="en-US" sz="800" dirty="0" smtClean="0">
                  <a:solidFill>
                    <a:schemeClr val="bg1">
                      <a:lumMod val="85000"/>
                    </a:schemeClr>
                  </a:solidFill>
                </a:rPr>
                <a:t>A Manager</a:t>
              </a:r>
            </a:p>
            <a:p>
              <a:pPr algn="l" rtl="0"/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B </a:t>
              </a:r>
              <a:r>
                <a:rPr 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Yossi</a:t>
              </a:r>
            </a:p>
            <a:p>
              <a:pPr algn="l" rtl="0"/>
              <a:r>
                <a:rPr lang="en-US" sz="800" dirty="0" smtClean="0">
                  <a:solidFill>
                    <a:schemeClr val="bg2">
                      <a:lumMod val="50000"/>
                    </a:schemeClr>
                  </a:solidFill>
                </a:rPr>
                <a:t>  </a:t>
              </a:r>
              <a:r>
                <a:rPr lang="en-US" sz="800" dirty="0" smtClean="0">
                  <a:solidFill>
                    <a:schemeClr val="bg1">
                      <a:lumMod val="85000"/>
                    </a:schemeClr>
                  </a:solidFill>
                </a:rPr>
                <a:t>CTO</a:t>
              </a:r>
            </a:p>
            <a:p>
              <a:pPr algn="l" rtl="0"/>
              <a:r>
                <a:rPr lang="en-US" sz="800" dirty="0" smtClean="0">
                  <a:solidFill>
                    <a:schemeClr val="bg2">
                      <a:lumMod val="50000"/>
                    </a:schemeClr>
                  </a:solidFill>
                </a:rPr>
                <a:t>  Cleaner</a:t>
              </a:r>
            </a:p>
            <a:p>
              <a:pPr algn="l" rtl="0"/>
              <a:r>
                <a:rPr lang="en-US" sz="800" dirty="0" smtClean="0">
                  <a:solidFill>
                    <a:schemeClr val="bg2">
                      <a:lumMod val="50000"/>
                    </a:schemeClr>
                  </a:solidFill>
                </a:rPr>
                <a:t>  D Engineer A</a:t>
              </a:r>
            </a:p>
            <a:p>
              <a:pPr algn="l" rtl="0"/>
              <a:r>
                <a:rPr lang="en-US" sz="800" dirty="0" smtClean="0">
                  <a:solidFill>
                    <a:schemeClr val="bg1">
                      <a:lumMod val="85000"/>
                    </a:schemeClr>
                  </a:solidFill>
                </a:rPr>
                <a:t>  E Tea maker</a:t>
              </a:r>
            </a:p>
            <a:p>
              <a:pPr algn="l" rtl="0"/>
              <a:r>
                <a:rPr lang="en-US" sz="800" dirty="0" smtClean="0">
                  <a:solidFill>
                    <a:schemeClr val="bg2">
                      <a:lumMod val="50000"/>
                    </a:schemeClr>
                  </a:solidFill>
                </a:rPr>
                <a:t>.</a:t>
              </a:r>
            </a:p>
          </p:txBody>
        </p:sp>
        <p:cxnSp>
          <p:nvCxnSpPr>
            <p:cNvPr id="95" name="Straight Connector 94"/>
            <p:cNvCxnSpPr/>
            <p:nvPr userDrawn="1"/>
          </p:nvCxnSpPr>
          <p:spPr>
            <a:xfrm>
              <a:off x="4154465" y="2296662"/>
              <a:ext cx="0" cy="9732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>
            <a:xfrm>
              <a:off x="5482289" y="2886371"/>
              <a:ext cx="0" cy="9732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/>
            <p:cNvSpPr txBox="1"/>
            <p:nvPr userDrawn="1"/>
          </p:nvSpPr>
          <p:spPr>
            <a:xfrm>
              <a:off x="4433922" y="2237210"/>
              <a:ext cx="354585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" b="1" u="sng" dirty="0" smtClean="0">
                  <a:solidFill>
                    <a:schemeClr val="accent2"/>
                  </a:solidFill>
                </a:rPr>
                <a:t>  Roles</a:t>
              </a:r>
              <a:endParaRPr lang="en-US" sz="400" b="1" u="sng" dirty="0">
                <a:solidFill>
                  <a:srgbClr val="FFC000"/>
                </a:solidFill>
              </a:endParaRPr>
            </a:p>
          </p:txBody>
        </p:sp>
        <p:cxnSp>
          <p:nvCxnSpPr>
            <p:cNvPr id="98" name="Straight Connector 97"/>
            <p:cNvCxnSpPr/>
            <p:nvPr userDrawn="1"/>
          </p:nvCxnSpPr>
          <p:spPr>
            <a:xfrm>
              <a:off x="4528423" y="2725196"/>
              <a:ext cx="967908" cy="0"/>
            </a:xfrm>
            <a:prstGeom prst="line">
              <a:avLst/>
            </a:prstGeom>
            <a:ln>
              <a:solidFill>
                <a:srgbClr val="F791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Flowchart: Merge 98"/>
            <p:cNvSpPr/>
            <p:nvPr userDrawn="1"/>
          </p:nvSpPr>
          <p:spPr>
            <a:xfrm rot="10800000" flipV="1">
              <a:off x="4862144" y="2149572"/>
              <a:ext cx="97977" cy="48140"/>
            </a:xfrm>
            <a:prstGeom prst="flowChartMerg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 userDrawn="1"/>
          </p:nvSpPr>
          <p:spPr>
            <a:xfrm>
              <a:off x="3062544" y="1647311"/>
              <a:ext cx="2531454" cy="2286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TextBox 100"/>
            <p:cNvSpPr txBox="1"/>
            <p:nvPr userDrawn="1"/>
          </p:nvSpPr>
          <p:spPr>
            <a:xfrm>
              <a:off x="3001584" y="1491874"/>
              <a:ext cx="74732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 smtClean="0">
                  <a:solidFill>
                    <a:schemeClr val="bg2">
                      <a:lumMod val="50000"/>
                    </a:schemeClr>
                  </a:solidFill>
                  <a:latin typeface="+mn-lt"/>
                </a:rPr>
                <a:t>Classification</a:t>
              </a:r>
              <a:endParaRPr lang="en-US" sz="800" b="1" dirty="0">
                <a:solidFill>
                  <a:schemeClr val="bg2">
                    <a:lumMod val="50000"/>
                  </a:schemeClr>
                </a:solidFill>
                <a:latin typeface="+mn-lt"/>
              </a:endParaRPr>
            </a:p>
          </p:txBody>
        </p:sp>
        <p:sp>
          <p:nvSpPr>
            <p:cNvPr id="102" name="Rectangle 101"/>
            <p:cNvSpPr/>
            <p:nvPr userDrawn="1"/>
          </p:nvSpPr>
          <p:spPr>
            <a:xfrm>
              <a:off x="3124809" y="1697171"/>
              <a:ext cx="68592" cy="68592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 userDrawn="1"/>
          </p:nvSpPr>
          <p:spPr>
            <a:xfrm>
              <a:off x="3485836" y="1697171"/>
              <a:ext cx="68592" cy="68592"/>
            </a:xfrm>
            <a:prstGeom prst="rect">
              <a:avLst/>
            </a:prstGeom>
            <a:solidFill>
              <a:srgbClr val="C00000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 userDrawn="1"/>
          </p:nvSpPr>
          <p:spPr>
            <a:xfrm>
              <a:off x="3842227" y="1697171"/>
              <a:ext cx="68592" cy="68592"/>
            </a:xfrm>
            <a:prstGeom prst="rect">
              <a:avLst/>
            </a:prstGeom>
            <a:solidFill>
              <a:srgbClr val="FFC000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 userDrawn="1"/>
          </p:nvSpPr>
          <p:spPr>
            <a:xfrm>
              <a:off x="4192854" y="1697171"/>
              <a:ext cx="68592" cy="68592"/>
            </a:xfrm>
            <a:prstGeom prst="rect">
              <a:avLst/>
            </a:prstGeom>
            <a:solidFill>
              <a:srgbClr val="FFFF00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 userDrawn="1"/>
          </p:nvSpPr>
          <p:spPr>
            <a:xfrm>
              <a:off x="4556651" y="1697171"/>
              <a:ext cx="68592" cy="68592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/>
            <p:cNvSpPr/>
            <p:nvPr userDrawn="1"/>
          </p:nvSpPr>
          <p:spPr>
            <a:xfrm>
              <a:off x="3426599" y="1648443"/>
              <a:ext cx="357870" cy="222706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/>
            <p:cNvSpPr/>
            <p:nvPr userDrawn="1"/>
          </p:nvSpPr>
          <p:spPr>
            <a:xfrm>
              <a:off x="4875244" y="1650824"/>
              <a:ext cx="357870" cy="222706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 userDrawn="1"/>
          </p:nvSpPr>
          <p:spPr>
            <a:xfrm>
              <a:off x="4141765" y="1650151"/>
              <a:ext cx="357870" cy="222706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 userDrawn="1"/>
          </p:nvSpPr>
          <p:spPr>
            <a:xfrm>
              <a:off x="4933011" y="1697171"/>
              <a:ext cx="68592" cy="68592"/>
            </a:xfrm>
            <a:prstGeom prst="rect">
              <a:avLst/>
            </a:prstGeom>
            <a:solidFill>
              <a:srgbClr val="00B0F0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/>
            <p:cNvSpPr/>
            <p:nvPr userDrawn="1"/>
          </p:nvSpPr>
          <p:spPr>
            <a:xfrm>
              <a:off x="5293144" y="1697171"/>
              <a:ext cx="68592" cy="6859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TextBox 123"/>
            <p:cNvSpPr txBox="1"/>
            <p:nvPr userDrawn="1"/>
          </p:nvSpPr>
          <p:spPr>
            <a:xfrm>
              <a:off x="3847879" y="1562591"/>
              <a:ext cx="365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ym typeface="Wingdings" panose="05000000000000000000" pitchFamily="2" charset="2"/>
                </a:rPr>
                <a:t></a:t>
              </a:r>
              <a:endParaRPr lang="en-US" dirty="0"/>
            </a:p>
          </p:txBody>
        </p:sp>
        <p:sp>
          <p:nvSpPr>
            <p:cNvPr id="126" name="Rectangle 125"/>
            <p:cNvSpPr/>
            <p:nvPr userDrawn="1"/>
          </p:nvSpPr>
          <p:spPr>
            <a:xfrm>
              <a:off x="3062544" y="1882141"/>
              <a:ext cx="2531454" cy="106284"/>
            </a:xfrm>
            <a:prstGeom prst="rect">
              <a:avLst/>
            </a:prstGeom>
            <a:solidFill>
              <a:schemeClr val="accent4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/>
            <p:cNvSpPr txBox="1"/>
            <p:nvPr userDrawn="1"/>
          </p:nvSpPr>
          <p:spPr>
            <a:xfrm>
              <a:off x="2987240" y="1739160"/>
              <a:ext cx="760732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US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 Top Secret</a:t>
              </a:r>
              <a:endParaRPr 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sp>
          <p:nvSpPr>
            <p:cNvPr id="133" name="TextBox 132"/>
            <p:cNvSpPr txBox="1"/>
            <p:nvPr userDrawn="1"/>
          </p:nvSpPr>
          <p:spPr>
            <a:xfrm>
              <a:off x="3347230" y="1739159"/>
              <a:ext cx="873554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US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Top Guarded</a:t>
              </a:r>
              <a:endParaRPr 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sp>
          <p:nvSpPr>
            <p:cNvPr id="134" name="TextBox 133"/>
            <p:cNvSpPr txBox="1"/>
            <p:nvPr userDrawn="1"/>
          </p:nvSpPr>
          <p:spPr>
            <a:xfrm>
              <a:off x="3729114" y="1738549"/>
              <a:ext cx="799309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US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Guarded</a:t>
              </a:r>
              <a:endParaRPr 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sp>
          <p:nvSpPr>
            <p:cNvPr id="135" name="Rectangle 134"/>
            <p:cNvSpPr/>
            <p:nvPr userDrawn="1"/>
          </p:nvSpPr>
          <p:spPr>
            <a:xfrm>
              <a:off x="4080467" y="1730929"/>
              <a:ext cx="1012168" cy="1692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rtl="0"/>
              <a:r>
                <a:rPr lang="en-US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Classified A</a:t>
              </a:r>
              <a:endParaRPr 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sp>
          <p:nvSpPr>
            <p:cNvPr id="136" name="Rectangle 135"/>
            <p:cNvSpPr/>
            <p:nvPr userDrawn="1"/>
          </p:nvSpPr>
          <p:spPr>
            <a:xfrm>
              <a:off x="4451879" y="1730961"/>
              <a:ext cx="1007970" cy="1692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rtl="0"/>
              <a:r>
                <a:rPr lang="en-US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Classified B</a:t>
              </a:r>
              <a:endParaRPr 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sp>
          <p:nvSpPr>
            <p:cNvPr id="137" name="Rectangle 136"/>
            <p:cNvSpPr/>
            <p:nvPr userDrawn="1"/>
          </p:nvSpPr>
          <p:spPr>
            <a:xfrm>
              <a:off x="4464019" y="1729735"/>
              <a:ext cx="779173" cy="1692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General</a:t>
              </a:r>
              <a:endParaRPr 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sp>
          <p:nvSpPr>
            <p:cNvPr id="138" name="Rectangle 137"/>
            <p:cNvSpPr/>
            <p:nvPr userDrawn="1"/>
          </p:nvSpPr>
          <p:spPr>
            <a:xfrm>
              <a:off x="4752425" y="1729659"/>
              <a:ext cx="779173" cy="1692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NONE</a:t>
              </a:r>
              <a:endParaRPr 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sp>
          <p:nvSpPr>
            <p:cNvPr id="139" name="TextBox 138"/>
            <p:cNvSpPr txBox="1"/>
            <p:nvPr userDrawn="1"/>
          </p:nvSpPr>
          <p:spPr>
            <a:xfrm>
              <a:off x="3122234" y="2240101"/>
              <a:ext cx="404278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" b="1" u="sng" dirty="0" smtClean="0">
                  <a:solidFill>
                    <a:schemeClr val="accent2"/>
                  </a:solidFill>
                </a:rPr>
                <a:t>  Actions</a:t>
              </a:r>
              <a:endParaRPr lang="en-US" sz="400" b="1" u="sng" dirty="0">
                <a:solidFill>
                  <a:schemeClr val="accent2"/>
                </a:solidFill>
              </a:endParaRPr>
            </a:p>
          </p:txBody>
        </p:sp>
        <p:sp>
          <p:nvSpPr>
            <p:cNvPr id="140" name="Rectangle 139"/>
            <p:cNvSpPr/>
            <p:nvPr userDrawn="1"/>
          </p:nvSpPr>
          <p:spPr>
            <a:xfrm>
              <a:off x="3193426" y="3850537"/>
              <a:ext cx="2320072" cy="27120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TextBox 140"/>
            <p:cNvSpPr txBox="1"/>
            <p:nvPr userDrawn="1"/>
          </p:nvSpPr>
          <p:spPr>
            <a:xfrm>
              <a:off x="3064157" y="3818272"/>
              <a:ext cx="747320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b="1" u="sng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 Conditions-</a:t>
              </a:r>
              <a:r>
                <a:rPr lang="en-US" sz="500" b="1" u="sng" baseline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sz="500" b="1" u="sng" baseline="0" dirty="0" smtClean="0">
                  <a:solidFill>
                    <a:srgbClr val="FFC000"/>
                  </a:solidFill>
                </a:rPr>
                <a:t>ALL</a:t>
              </a:r>
              <a:endParaRPr lang="en-US" sz="500" b="1" u="sng" dirty="0">
                <a:solidFill>
                  <a:srgbClr val="FFC000"/>
                </a:solidFill>
              </a:endParaRPr>
            </a:p>
          </p:txBody>
        </p:sp>
        <p:sp>
          <p:nvSpPr>
            <p:cNvPr id="142" name="Flowchart: Merge 141"/>
            <p:cNvSpPr/>
            <p:nvPr userDrawn="1"/>
          </p:nvSpPr>
          <p:spPr>
            <a:xfrm rot="10800000">
              <a:off x="5319266" y="3942333"/>
              <a:ext cx="97977" cy="48140"/>
            </a:xfrm>
            <a:prstGeom prst="flowChartMerg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3" name="Picture 142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H="1">
              <a:off x="4227150" y="2804561"/>
              <a:ext cx="231735" cy="231735"/>
            </a:xfrm>
            <a:prstGeom prst="rect">
              <a:avLst/>
            </a:prstGeom>
          </p:spPr>
        </p:pic>
        <p:pic>
          <p:nvPicPr>
            <p:cNvPr id="144" name="Picture 143"/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29429" y="2089344"/>
              <a:ext cx="176386" cy="167567"/>
            </a:xfrm>
            <a:prstGeom prst="rect">
              <a:avLst/>
            </a:prstGeom>
          </p:spPr>
        </p:pic>
        <p:sp>
          <p:nvSpPr>
            <p:cNvPr id="145" name="TextBox 144"/>
            <p:cNvSpPr txBox="1"/>
            <p:nvPr userDrawn="1"/>
          </p:nvSpPr>
          <p:spPr>
            <a:xfrm>
              <a:off x="4028108" y="1293765"/>
              <a:ext cx="5774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 smtClean="0">
                  <a:latin typeface="+mj-lt"/>
                </a:rPr>
                <a:t>Mail Date</a:t>
              </a:r>
              <a:endParaRPr lang="en-US" sz="800" b="1" dirty="0">
                <a:latin typeface="+mj-lt"/>
              </a:endParaRPr>
            </a:p>
          </p:txBody>
        </p:sp>
        <p:cxnSp>
          <p:nvCxnSpPr>
            <p:cNvPr id="146" name="Straight Connector 145"/>
            <p:cNvCxnSpPr/>
            <p:nvPr userDrawn="1"/>
          </p:nvCxnSpPr>
          <p:spPr>
            <a:xfrm>
              <a:off x="3391989" y="1468976"/>
              <a:ext cx="2265439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/>
            <p:cNvSpPr txBox="1"/>
            <p:nvPr userDrawn="1"/>
          </p:nvSpPr>
          <p:spPr>
            <a:xfrm>
              <a:off x="5344220" y="1300940"/>
              <a:ext cx="33855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</a:t>
              </a:r>
              <a:endParaRPr lang="en-US" sz="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3742" y="2505893"/>
              <a:ext cx="54564" cy="56324"/>
            </a:xfrm>
            <a:prstGeom prst="rect">
              <a:avLst/>
            </a:prstGeom>
          </p:spPr>
        </p:pic>
        <p:pic>
          <p:nvPicPr>
            <p:cNvPr id="149" name="Picture 148"/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68058" y="2395711"/>
              <a:ext cx="57833" cy="59194"/>
            </a:xfrm>
            <a:prstGeom prst="rect">
              <a:avLst/>
            </a:prstGeom>
          </p:spPr>
        </p:pic>
        <p:pic>
          <p:nvPicPr>
            <p:cNvPr id="189" name="Picture 188"/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5946" y="2635572"/>
              <a:ext cx="57833" cy="59194"/>
            </a:xfrm>
            <a:prstGeom prst="rect">
              <a:avLst/>
            </a:prstGeom>
          </p:spPr>
        </p:pic>
        <p:pic>
          <p:nvPicPr>
            <p:cNvPr id="206" name="Picture 205"/>
            <p:cNvPicPr>
              <a:picLocks noChangeAspect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2723" y="2465931"/>
              <a:ext cx="109738" cy="95106"/>
            </a:xfrm>
            <a:prstGeom prst="rect">
              <a:avLst/>
            </a:prstGeom>
          </p:spPr>
        </p:pic>
        <p:pic>
          <p:nvPicPr>
            <p:cNvPr id="207" name="Picture 206"/>
            <p:cNvPicPr>
              <a:picLocks noChangeAspect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9626" y="2713356"/>
              <a:ext cx="109738" cy="95106"/>
            </a:xfrm>
            <a:prstGeom prst="rect">
              <a:avLst/>
            </a:prstGeom>
          </p:spPr>
        </p:pic>
        <p:pic>
          <p:nvPicPr>
            <p:cNvPr id="208" name="Picture 207"/>
            <p:cNvPicPr>
              <a:picLocks noChangeAspect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9626" y="2840752"/>
              <a:ext cx="109738" cy="95106"/>
            </a:xfrm>
            <a:prstGeom prst="rect">
              <a:avLst/>
            </a:prstGeom>
          </p:spPr>
        </p:pic>
        <p:pic>
          <p:nvPicPr>
            <p:cNvPr id="211" name="Picture 210"/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9221" y="2958807"/>
              <a:ext cx="98009" cy="103774"/>
            </a:xfrm>
            <a:prstGeom prst="rect">
              <a:avLst/>
            </a:prstGeom>
          </p:spPr>
        </p:pic>
        <p:pic>
          <p:nvPicPr>
            <p:cNvPr id="213" name="Picture 212"/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9221" y="3078617"/>
              <a:ext cx="98009" cy="103774"/>
            </a:xfrm>
            <a:prstGeom prst="rect">
              <a:avLst/>
            </a:prstGeom>
          </p:spPr>
        </p:pic>
        <p:pic>
          <p:nvPicPr>
            <p:cNvPr id="214" name="Picture 213"/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2723" y="2581578"/>
              <a:ext cx="98009" cy="103774"/>
            </a:xfrm>
            <a:prstGeom prst="rect">
              <a:avLst/>
            </a:prstGeom>
          </p:spPr>
        </p:pic>
        <p:pic>
          <p:nvPicPr>
            <p:cNvPr id="215" name="Picture 214"/>
            <p:cNvPicPr>
              <a:picLocks noChangeAspect="1"/>
            </p:cNvPicPr>
            <p:nvPr userDrawn="1"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91765" y="2538692"/>
              <a:ext cx="135627" cy="135627"/>
            </a:xfrm>
            <a:prstGeom prst="rect">
              <a:avLst/>
            </a:prstGeom>
          </p:spPr>
        </p:pic>
        <p:sp>
          <p:nvSpPr>
            <p:cNvPr id="216" name="Oval 215"/>
            <p:cNvSpPr/>
            <p:nvPr userDrawn="1"/>
          </p:nvSpPr>
          <p:spPr>
            <a:xfrm flipH="1">
              <a:off x="4242389" y="2493484"/>
              <a:ext cx="228600" cy="228600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7" name="Group 216"/>
            <p:cNvGrpSpPr/>
            <p:nvPr userDrawn="1"/>
          </p:nvGrpSpPr>
          <p:grpSpPr>
            <a:xfrm>
              <a:off x="4528423" y="2978904"/>
              <a:ext cx="121619" cy="714838"/>
              <a:chOff x="4528423" y="2978904"/>
              <a:chExt cx="121619" cy="714838"/>
            </a:xfrm>
          </p:grpSpPr>
          <p:pic>
            <p:nvPicPr>
              <p:cNvPr id="317" name="Picture 316"/>
              <p:cNvPicPr>
                <a:picLocks noChangeAspect="1"/>
              </p:cNvPicPr>
              <p:nvPr userDrawn="1"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28423" y="2978904"/>
                <a:ext cx="98009" cy="103774"/>
              </a:xfrm>
              <a:prstGeom prst="rect">
                <a:avLst/>
              </a:prstGeom>
            </p:spPr>
          </p:pic>
          <p:pic>
            <p:nvPicPr>
              <p:cNvPr id="318" name="Picture 317"/>
              <p:cNvPicPr>
                <a:picLocks noChangeAspect="1"/>
              </p:cNvPicPr>
              <p:nvPr userDrawn="1"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33401" y="3097092"/>
                <a:ext cx="109738" cy="95106"/>
              </a:xfrm>
              <a:prstGeom prst="rect">
                <a:avLst/>
              </a:prstGeom>
            </p:spPr>
          </p:pic>
          <p:pic>
            <p:nvPicPr>
              <p:cNvPr id="319" name="Picture 318"/>
              <p:cNvPicPr>
                <a:picLocks noChangeAspect="1"/>
              </p:cNvPicPr>
              <p:nvPr userDrawn="1"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40304" y="3344517"/>
                <a:ext cx="109738" cy="95106"/>
              </a:xfrm>
              <a:prstGeom prst="rect">
                <a:avLst/>
              </a:prstGeom>
            </p:spPr>
          </p:pic>
          <p:pic>
            <p:nvPicPr>
              <p:cNvPr id="320" name="Picture 319"/>
              <p:cNvPicPr>
                <a:picLocks noChangeAspect="1"/>
              </p:cNvPicPr>
              <p:nvPr userDrawn="1"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40304" y="3471913"/>
                <a:ext cx="109738" cy="95106"/>
              </a:xfrm>
              <a:prstGeom prst="rect">
                <a:avLst/>
              </a:prstGeom>
            </p:spPr>
          </p:pic>
          <p:pic>
            <p:nvPicPr>
              <p:cNvPr id="321" name="Picture 320"/>
              <p:cNvPicPr>
                <a:picLocks noChangeAspect="1"/>
              </p:cNvPicPr>
              <p:nvPr userDrawn="1"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39899" y="3589968"/>
                <a:ext cx="98009" cy="103774"/>
              </a:xfrm>
              <a:prstGeom prst="rect">
                <a:avLst/>
              </a:prstGeom>
            </p:spPr>
          </p:pic>
          <p:pic>
            <p:nvPicPr>
              <p:cNvPr id="322" name="Picture 321"/>
              <p:cNvPicPr>
                <a:picLocks noChangeAspect="1"/>
              </p:cNvPicPr>
              <p:nvPr userDrawn="1"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33401" y="3212739"/>
                <a:ext cx="98009" cy="103774"/>
              </a:xfrm>
              <a:prstGeom prst="rect">
                <a:avLst/>
              </a:prstGeom>
            </p:spPr>
          </p:pic>
        </p:grpSp>
        <p:grpSp>
          <p:nvGrpSpPr>
            <p:cNvPr id="218" name="Group 217"/>
            <p:cNvGrpSpPr/>
            <p:nvPr userDrawn="1"/>
          </p:nvGrpSpPr>
          <p:grpSpPr>
            <a:xfrm>
              <a:off x="4565364" y="2727083"/>
              <a:ext cx="796372" cy="184666"/>
              <a:chOff x="4565364" y="2727083"/>
              <a:chExt cx="796372" cy="184666"/>
            </a:xfrm>
          </p:grpSpPr>
          <p:sp>
            <p:nvSpPr>
              <p:cNvPr id="314" name="Rectangle 313"/>
              <p:cNvSpPr/>
              <p:nvPr userDrawn="1"/>
            </p:nvSpPr>
            <p:spPr>
              <a:xfrm>
                <a:off x="4565364" y="2769373"/>
                <a:ext cx="685800" cy="110039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TextBox 314"/>
              <p:cNvSpPr txBox="1"/>
              <p:nvPr userDrawn="1"/>
            </p:nvSpPr>
            <p:spPr>
              <a:xfrm>
                <a:off x="4686701" y="2727083"/>
                <a:ext cx="429926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i="1" dirty="0" smtClean="0">
                    <a:solidFill>
                      <a:schemeClr val="bg1">
                        <a:lumMod val="65000"/>
                      </a:schemeClr>
                    </a:solidFill>
                  </a:rPr>
                  <a:t>Search</a:t>
                </a:r>
                <a:endParaRPr lang="en-US" sz="600" i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pic>
            <p:nvPicPr>
              <p:cNvPr id="316" name="Picture 315"/>
              <p:cNvPicPr>
                <a:picLocks noChangeAspect="1"/>
              </p:cNvPicPr>
              <p:nvPr userDrawn="1"/>
            </p:nvPicPr>
            <p:blipFill>
              <a:blip r:embed="rId12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74120" y="2770245"/>
                <a:ext cx="87616" cy="87616"/>
              </a:xfrm>
              <a:prstGeom prst="rect">
                <a:avLst/>
              </a:prstGeom>
            </p:spPr>
          </p:pic>
        </p:grpSp>
        <p:grpSp>
          <p:nvGrpSpPr>
            <p:cNvPr id="219" name="Group 218"/>
            <p:cNvGrpSpPr/>
            <p:nvPr userDrawn="1"/>
          </p:nvGrpSpPr>
          <p:grpSpPr>
            <a:xfrm rot="16200000">
              <a:off x="5485737" y="1517433"/>
              <a:ext cx="45719" cy="189783"/>
              <a:chOff x="5774227" y="1554291"/>
              <a:chExt cx="45720" cy="189783"/>
            </a:xfrm>
          </p:grpSpPr>
          <p:sp>
            <p:nvSpPr>
              <p:cNvPr id="311" name="Rectangle 310"/>
              <p:cNvSpPr/>
              <p:nvPr userDrawn="1"/>
            </p:nvSpPr>
            <p:spPr>
              <a:xfrm>
                <a:off x="5774228" y="1554291"/>
                <a:ext cx="45719" cy="4571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Rectangle 311"/>
              <p:cNvSpPr/>
              <p:nvPr userDrawn="1"/>
            </p:nvSpPr>
            <p:spPr>
              <a:xfrm>
                <a:off x="5774228" y="1625420"/>
                <a:ext cx="45719" cy="4571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Rectangle 312"/>
              <p:cNvSpPr/>
              <p:nvPr userDrawn="1"/>
            </p:nvSpPr>
            <p:spPr>
              <a:xfrm>
                <a:off x="5774227" y="1698355"/>
                <a:ext cx="45719" cy="4571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0" name="Group 219"/>
            <p:cNvGrpSpPr/>
            <p:nvPr userDrawn="1"/>
          </p:nvGrpSpPr>
          <p:grpSpPr>
            <a:xfrm>
              <a:off x="2726288" y="1256158"/>
              <a:ext cx="2974794" cy="3169187"/>
              <a:chOff x="2459281" y="851367"/>
              <a:chExt cx="2974794" cy="3169187"/>
            </a:xfrm>
          </p:grpSpPr>
          <p:grpSp>
            <p:nvGrpSpPr>
              <p:cNvPr id="226" name="Group 225"/>
              <p:cNvGrpSpPr/>
              <p:nvPr userDrawn="1"/>
            </p:nvGrpSpPr>
            <p:grpSpPr>
              <a:xfrm>
                <a:off x="2459281" y="896354"/>
                <a:ext cx="2930068" cy="3124200"/>
                <a:chOff x="3343393" y="971550"/>
                <a:chExt cx="2281634" cy="3124200"/>
              </a:xfrm>
            </p:grpSpPr>
            <p:sp>
              <p:nvSpPr>
                <p:cNvPr id="307" name="Rectangle 306"/>
                <p:cNvSpPr/>
                <p:nvPr/>
              </p:nvSpPr>
              <p:spPr>
                <a:xfrm>
                  <a:off x="3581400" y="971550"/>
                  <a:ext cx="2043627" cy="31242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FF66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3650106" y="1704359"/>
                  <a:ext cx="1912236" cy="187623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TextBox 308"/>
                <p:cNvSpPr txBox="1"/>
                <p:nvPr/>
              </p:nvSpPr>
              <p:spPr>
                <a:xfrm>
                  <a:off x="3343393" y="1688417"/>
                  <a:ext cx="88760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b="1" u="sng" dirty="0" smtClean="0">
                      <a:solidFill>
                        <a:schemeClr val="bg2">
                          <a:lumMod val="50000"/>
                        </a:schemeClr>
                      </a:solidFill>
                      <a:latin typeface="+mn-lt"/>
                    </a:rPr>
                    <a:t>  Policy- Details</a:t>
                  </a:r>
                  <a:endParaRPr lang="en-US" sz="800" b="1" u="sng" dirty="0">
                    <a:solidFill>
                      <a:schemeClr val="bg2">
                        <a:lumMod val="50000"/>
                      </a:schemeClr>
                    </a:solidFill>
                    <a:latin typeface="+mn-lt"/>
                  </a:endParaRPr>
                </a:p>
              </p:txBody>
            </p:sp>
            <p:pic>
              <p:nvPicPr>
                <p:cNvPr id="310" name="Picture 309"/>
                <p:cNvPicPr>
                  <a:picLocks noChangeAspect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88554" y="979498"/>
                  <a:ext cx="148233" cy="200000"/>
                </a:xfrm>
                <a:prstGeom prst="rect">
                  <a:avLst/>
                </a:prstGeom>
              </p:spPr>
            </p:pic>
          </p:grpSp>
          <p:sp>
            <p:nvSpPr>
              <p:cNvPr id="227" name="Rectangle 226"/>
              <p:cNvSpPr/>
              <p:nvPr userDrawn="1"/>
            </p:nvSpPr>
            <p:spPr>
              <a:xfrm>
                <a:off x="3592580" y="1656149"/>
                <a:ext cx="1081191" cy="127113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en-US" sz="800" dirty="0" smtClean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algn="l"/>
                <a:r>
                  <a:rPr lang="en-US" sz="800" b="1" dirty="0" smtClean="0">
                    <a:solidFill>
                      <a:schemeClr val="tx1"/>
                    </a:solidFill>
                  </a:rPr>
                  <a:t>P10</a:t>
                </a:r>
              </a:p>
              <a:p>
                <a:pPr algn="l"/>
                <a:endParaRPr lang="en-US" sz="8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8" name="Rectangle 227"/>
              <p:cNvSpPr/>
              <p:nvPr userDrawn="1"/>
            </p:nvSpPr>
            <p:spPr>
              <a:xfrm>
                <a:off x="2912629" y="1835866"/>
                <a:ext cx="965760" cy="13241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 rtl="0"/>
                <a:r>
                  <a:rPr lang="en-US" sz="8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 </a:t>
                </a:r>
                <a:r>
                  <a:rPr lang="en-US" sz="800" dirty="0" smtClean="0">
                    <a:solidFill>
                      <a:srgbClr val="FFC000"/>
                    </a:solidFill>
                  </a:rPr>
                  <a:t>Copy</a:t>
                </a:r>
              </a:p>
              <a:p>
                <a:pPr algn="l" rtl="0"/>
                <a:r>
                  <a:rPr lang="en-US" sz="800" dirty="0" smtClean="0">
                    <a:solidFill>
                      <a:schemeClr val="bg1">
                        <a:lumMod val="85000"/>
                      </a:schemeClr>
                    </a:solidFill>
                  </a:rPr>
                  <a:t>  Send</a:t>
                </a:r>
              </a:p>
              <a:p>
                <a:pPr algn="l" rtl="0"/>
                <a:r>
                  <a:rPr lang="en-US" sz="800" dirty="0" smtClean="0">
                    <a:solidFill>
                      <a:schemeClr val="bg2">
                        <a:lumMod val="50000"/>
                      </a:schemeClr>
                    </a:solidFill>
                  </a:rPr>
                  <a:t>  Save</a:t>
                </a:r>
              </a:p>
              <a:p>
                <a:pPr algn="l" rtl="0"/>
                <a:r>
                  <a:rPr lang="en-US" sz="800" dirty="0" smtClean="0">
                    <a:solidFill>
                      <a:schemeClr val="bg2">
                        <a:lumMod val="50000"/>
                      </a:schemeClr>
                    </a:solidFill>
                  </a:rPr>
                  <a:t>  Change</a:t>
                </a:r>
              </a:p>
              <a:p>
                <a:pPr algn="l" rtl="0"/>
                <a:r>
                  <a:rPr lang="en-US" sz="800" dirty="0" smtClean="0">
                    <a:solidFill>
                      <a:schemeClr val="bg2">
                        <a:lumMod val="50000"/>
                      </a:schemeClr>
                    </a:solidFill>
                  </a:rPr>
                  <a:t>  </a:t>
                </a:r>
                <a:r>
                  <a:rPr lang="en-US" sz="800" dirty="0" smtClean="0">
                    <a:solidFill>
                      <a:schemeClr val="bg1">
                        <a:lumMod val="85000"/>
                      </a:schemeClr>
                    </a:solidFill>
                  </a:rPr>
                  <a:t>Share</a:t>
                </a:r>
              </a:p>
              <a:p>
                <a:pPr algn="l" rtl="0"/>
                <a:r>
                  <a:rPr lang="en-US" sz="800" dirty="0" smtClean="0">
                    <a:solidFill>
                      <a:schemeClr val="bg1">
                        <a:lumMod val="85000"/>
                      </a:schemeClr>
                    </a:solidFill>
                  </a:rPr>
                  <a:t>  Mail</a:t>
                </a:r>
              </a:p>
              <a:p>
                <a:pPr algn="l" rtl="0"/>
                <a:r>
                  <a:rPr lang="en-US" sz="800" dirty="0" smtClean="0">
                    <a:solidFill>
                      <a:schemeClr val="bg2">
                        <a:lumMod val="50000"/>
                      </a:schemeClr>
                    </a:solidFill>
                  </a:rPr>
                  <a:t>.</a:t>
                </a:r>
              </a:p>
              <a:p>
                <a:pPr algn="l" rtl="0"/>
                <a:r>
                  <a:rPr lang="en-US" sz="800" dirty="0">
                    <a:solidFill>
                      <a:schemeClr val="bg2">
                        <a:lumMod val="50000"/>
                      </a:schemeClr>
                    </a:solidFill>
                  </a:rPr>
                  <a:t>.</a:t>
                </a:r>
                <a:endParaRPr lang="en-US" sz="800" dirty="0" smtClean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229" name="Picture 228"/>
              <p:cNvPicPr>
                <a:picLocks noChangeAspect="1"/>
              </p:cNvPicPr>
              <p:nvPr userDrawn="1"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65421" y="1650085"/>
                <a:ext cx="158177" cy="158177"/>
              </a:xfrm>
              <a:prstGeom prst="rect">
                <a:avLst/>
              </a:prstGeom>
            </p:spPr>
          </p:pic>
          <p:cxnSp>
            <p:nvCxnSpPr>
              <p:cNvPr id="230" name="Straight Connector 229"/>
              <p:cNvCxnSpPr/>
              <p:nvPr userDrawn="1"/>
            </p:nvCxnSpPr>
            <p:spPr>
              <a:xfrm>
                <a:off x="3851631" y="1854264"/>
                <a:ext cx="0" cy="97327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1" name="Flowchart: Merge 230"/>
              <p:cNvSpPr/>
              <p:nvPr userDrawn="1"/>
            </p:nvSpPr>
            <p:spPr>
              <a:xfrm rot="10800000" flipV="1">
                <a:off x="4559310" y="1707174"/>
                <a:ext cx="97977" cy="48140"/>
              </a:xfrm>
              <a:prstGeom prst="flowChartMerg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ectangle 231"/>
              <p:cNvSpPr/>
              <p:nvPr userDrawn="1"/>
            </p:nvSpPr>
            <p:spPr>
              <a:xfrm>
                <a:off x="2759710" y="1204913"/>
                <a:ext cx="2531454" cy="2286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TextBox 232"/>
              <p:cNvSpPr txBox="1"/>
              <p:nvPr userDrawn="1"/>
            </p:nvSpPr>
            <p:spPr>
              <a:xfrm>
                <a:off x="2698750" y="1049476"/>
                <a:ext cx="74732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b="1" dirty="0" smtClean="0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Classification</a:t>
                </a:r>
                <a:endParaRPr lang="en-US" sz="800" b="1" dirty="0">
                  <a:solidFill>
                    <a:schemeClr val="bg2">
                      <a:lumMod val="50000"/>
                    </a:schemeClr>
                  </a:solidFill>
                  <a:latin typeface="+mn-lt"/>
                </a:endParaRPr>
              </a:p>
            </p:txBody>
          </p:sp>
          <p:sp>
            <p:nvSpPr>
              <p:cNvPr id="234" name="Rectangle 233"/>
              <p:cNvSpPr/>
              <p:nvPr userDrawn="1"/>
            </p:nvSpPr>
            <p:spPr>
              <a:xfrm>
                <a:off x="2821975" y="1254773"/>
                <a:ext cx="68592" cy="68592"/>
              </a:xfrm>
              <a:prstGeom prst="rect">
                <a:avLst/>
              </a:prstGeom>
              <a:solidFill>
                <a:schemeClr val="tx1"/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Rectangle 234"/>
              <p:cNvSpPr/>
              <p:nvPr userDrawn="1"/>
            </p:nvSpPr>
            <p:spPr>
              <a:xfrm>
                <a:off x="3183002" y="1254773"/>
                <a:ext cx="68592" cy="68592"/>
              </a:xfrm>
              <a:prstGeom prst="rect">
                <a:avLst/>
              </a:prstGeom>
              <a:solidFill>
                <a:srgbClr val="C00000"/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Rectangle 235"/>
              <p:cNvSpPr/>
              <p:nvPr userDrawn="1"/>
            </p:nvSpPr>
            <p:spPr>
              <a:xfrm>
                <a:off x="3539393" y="1254773"/>
                <a:ext cx="68592" cy="68592"/>
              </a:xfrm>
              <a:prstGeom prst="rect">
                <a:avLst/>
              </a:prstGeom>
              <a:solidFill>
                <a:srgbClr val="FFC000"/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Rectangle 236"/>
              <p:cNvSpPr/>
              <p:nvPr userDrawn="1"/>
            </p:nvSpPr>
            <p:spPr>
              <a:xfrm>
                <a:off x="3890020" y="1254773"/>
                <a:ext cx="68592" cy="68592"/>
              </a:xfrm>
              <a:prstGeom prst="rect">
                <a:avLst/>
              </a:prstGeom>
              <a:solidFill>
                <a:srgbClr val="FFFF00"/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/>
              <p:cNvSpPr/>
              <p:nvPr userDrawn="1"/>
            </p:nvSpPr>
            <p:spPr>
              <a:xfrm>
                <a:off x="4253817" y="1254773"/>
                <a:ext cx="68592" cy="68592"/>
              </a:xfrm>
              <a:prstGeom prst="rect">
                <a:avLst/>
              </a:prstGeom>
              <a:solidFill>
                <a:srgbClr val="92D050"/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 238"/>
              <p:cNvSpPr/>
              <p:nvPr userDrawn="1"/>
            </p:nvSpPr>
            <p:spPr>
              <a:xfrm>
                <a:off x="3123765" y="1206045"/>
                <a:ext cx="357870" cy="222706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/>
              <p:cNvSpPr/>
              <p:nvPr userDrawn="1"/>
            </p:nvSpPr>
            <p:spPr>
              <a:xfrm>
                <a:off x="4572410" y="1208426"/>
                <a:ext cx="357870" cy="222706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Rectangle 240"/>
              <p:cNvSpPr/>
              <p:nvPr userDrawn="1"/>
            </p:nvSpPr>
            <p:spPr>
              <a:xfrm>
                <a:off x="3838931" y="1207753"/>
                <a:ext cx="357870" cy="222706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/>
              <p:cNvSpPr/>
              <p:nvPr userDrawn="1"/>
            </p:nvSpPr>
            <p:spPr>
              <a:xfrm>
                <a:off x="4630177" y="1254773"/>
                <a:ext cx="68592" cy="68592"/>
              </a:xfrm>
              <a:prstGeom prst="rect">
                <a:avLst/>
              </a:prstGeom>
              <a:solidFill>
                <a:srgbClr val="00B0F0"/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Rectangle 242"/>
              <p:cNvSpPr/>
              <p:nvPr userDrawn="1"/>
            </p:nvSpPr>
            <p:spPr>
              <a:xfrm>
                <a:off x="4990310" y="1254773"/>
                <a:ext cx="68592" cy="6859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TextBox 243"/>
              <p:cNvSpPr txBox="1"/>
              <p:nvPr userDrawn="1"/>
            </p:nvSpPr>
            <p:spPr>
              <a:xfrm>
                <a:off x="3932588" y="1088250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ym typeface="Wingdings" panose="05000000000000000000" pitchFamily="2" charset="2"/>
                  </a:rPr>
                  <a:t></a:t>
                </a:r>
                <a:endParaRPr lang="en-US" dirty="0"/>
              </a:p>
            </p:txBody>
          </p:sp>
          <p:sp>
            <p:nvSpPr>
              <p:cNvPr id="245" name="Rectangle 244"/>
              <p:cNvSpPr/>
              <p:nvPr userDrawn="1"/>
            </p:nvSpPr>
            <p:spPr>
              <a:xfrm>
                <a:off x="2759710" y="1439743"/>
                <a:ext cx="2531454" cy="106284"/>
              </a:xfrm>
              <a:prstGeom prst="rect">
                <a:avLst/>
              </a:prstGeom>
              <a:solidFill>
                <a:srgbClr val="FFFF00"/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TextBox 245"/>
              <p:cNvSpPr txBox="1"/>
              <p:nvPr userDrawn="1"/>
            </p:nvSpPr>
            <p:spPr>
              <a:xfrm>
                <a:off x="2684406" y="1296762"/>
                <a:ext cx="760732" cy="1692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l"/>
                <a:r>
                  <a:rPr lang="en-US" sz="5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</a:rPr>
                  <a:t> Top Secret</a:t>
                </a:r>
                <a:endParaRPr lang="en-US" sz="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endParaRPr>
              </a:p>
            </p:txBody>
          </p:sp>
          <p:sp>
            <p:nvSpPr>
              <p:cNvPr id="247" name="TextBox 246"/>
              <p:cNvSpPr txBox="1"/>
              <p:nvPr userDrawn="1"/>
            </p:nvSpPr>
            <p:spPr>
              <a:xfrm>
                <a:off x="3044396" y="1296761"/>
                <a:ext cx="873554" cy="1692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l"/>
                <a:r>
                  <a:rPr lang="en-US" sz="5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</a:rPr>
                  <a:t>Top Guarded</a:t>
                </a:r>
                <a:endParaRPr lang="en-US" sz="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endParaRPr>
              </a:p>
            </p:txBody>
          </p:sp>
          <p:sp>
            <p:nvSpPr>
              <p:cNvPr id="248" name="TextBox 247"/>
              <p:cNvSpPr txBox="1"/>
              <p:nvPr userDrawn="1"/>
            </p:nvSpPr>
            <p:spPr>
              <a:xfrm>
                <a:off x="3426280" y="1296151"/>
                <a:ext cx="799309" cy="1692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l"/>
                <a:r>
                  <a:rPr lang="en-US" sz="5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</a:rPr>
                  <a:t>Guarded</a:t>
                </a:r>
                <a:endParaRPr lang="en-US" sz="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endParaRPr>
              </a:p>
            </p:txBody>
          </p:sp>
          <p:sp>
            <p:nvSpPr>
              <p:cNvPr id="249" name="Rectangle 248"/>
              <p:cNvSpPr/>
              <p:nvPr userDrawn="1"/>
            </p:nvSpPr>
            <p:spPr>
              <a:xfrm>
                <a:off x="3777633" y="1288531"/>
                <a:ext cx="1012168" cy="1692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l" rtl="0"/>
                <a:r>
                  <a:rPr lang="en-US" sz="5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</a:rPr>
                  <a:t>Classified A</a:t>
                </a:r>
                <a:endParaRPr lang="en-US" sz="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endParaRPr>
              </a:p>
            </p:txBody>
          </p:sp>
          <p:sp>
            <p:nvSpPr>
              <p:cNvPr id="250" name="Rectangle 249"/>
              <p:cNvSpPr/>
              <p:nvPr userDrawn="1"/>
            </p:nvSpPr>
            <p:spPr>
              <a:xfrm>
                <a:off x="4149045" y="1288563"/>
                <a:ext cx="1007970" cy="1692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l" rtl="0"/>
                <a:r>
                  <a:rPr lang="en-US" sz="5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</a:rPr>
                  <a:t>Classified B</a:t>
                </a:r>
                <a:endParaRPr lang="en-US" sz="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endParaRPr>
              </a:p>
            </p:txBody>
          </p:sp>
          <p:sp>
            <p:nvSpPr>
              <p:cNvPr id="251" name="Rectangle 250"/>
              <p:cNvSpPr/>
              <p:nvPr userDrawn="1"/>
            </p:nvSpPr>
            <p:spPr>
              <a:xfrm>
                <a:off x="4161185" y="1287337"/>
                <a:ext cx="779173" cy="1692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n-US" sz="5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</a:rPr>
                  <a:t>General</a:t>
                </a:r>
                <a:endParaRPr lang="en-US" sz="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endParaRPr>
              </a:p>
            </p:txBody>
          </p:sp>
          <p:sp>
            <p:nvSpPr>
              <p:cNvPr id="252" name="Rectangle 251"/>
              <p:cNvSpPr/>
              <p:nvPr userDrawn="1"/>
            </p:nvSpPr>
            <p:spPr>
              <a:xfrm>
                <a:off x="4449591" y="1287261"/>
                <a:ext cx="779173" cy="1692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n-US" sz="5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</a:rPr>
                  <a:t>NONE</a:t>
                </a:r>
                <a:endParaRPr lang="en-US" sz="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endParaRPr>
              </a:p>
            </p:txBody>
          </p:sp>
          <p:sp>
            <p:nvSpPr>
              <p:cNvPr id="253" name="TextBox 252"/>
              <p:cNvSpPr txBox="1"/>
              <p:nvPr userDrawn="1"/>
            </p:nvSpPr>
            <p:spPr>
              <a:xfrm>
                <a:off x="2819400" y="1797703"/>
                <a:ext cx="404278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" b="1" u="sng" dirty="0" smtClean="0">
                    <a:solidFill>
                      <a:schemeClr val="accent2"/>
                    </a:solidFill>
                  </a:rPr>
                  <a:t>  Actions</a:t>
                </a:r>
                <a:endParaRPr lang="en-US" sz="400" b="1" u="sng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54" name="TextBox 253"/>
              <p:cNvSpPr txBox="1"/>
              <p:nvPr userDrawn="1"/>
            </p:nvSpPr>
            <p:spPr>
              <a:xfrm>
                <a:off x="2818787" y="3156213"/>
                <a:ext cx="747320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b="1" u="sng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 Conditions-</a:t>
                </a:r>
                <a:r>
                  <a:rPr lang="en-US" sz="500" b="1" u="sng" baseline="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r>
                  <a:rPr lang="en-US" sz="500" b="1" u="sng" baseline="0" dirty="0" smtClean="0">
                    <a:solidFill>
                      <a:srgbClr val="FFC000"/>
                    </a:solidFill>
                  </a:rPr>
                  <a:t>Copy</a:t>
                </a:r>
                <a:endParaRPr lang="en-US" sz="500" b="1" u="sng" dirty="0">
                  <a:solidFill>
                    <a:srgbClr val="FFC000"/>
                  </a:solidFill>
                </a:endParaRPr>
              </a:p>
            </p:txBody>
          </p:sp>
          <p:pic>
            <p:nvPicPr>
              <p:cNvPr id="255" name="Picture 254"/>
              <p:cNvPicPr>
                <a:picLocks noChangeAspect="1"/>
              </p:cNvPicPr>
              <p:nvPr userDrawn="1"/>
            </p:nvPicPr>
            <p:blipFill>
              <a:blip r:embed="rId5" cstate="email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26595" y="1646946"/>
                <a:ext cx="176386" cy="167567"/>
              </a:xfrm>
              <a:prstGeom prst="rect">
                <a:avLst/>
              </a:prstGeom>
            </p:spPr>
          </p:pic>
          <p:sp>
            <p:nvSpPr>
              <p:cNvPr id="256" name="TextBox 255"/>
              <p:cNvSpPr txBox="1"/>
              <p:nvPr userDrawn="1"/>
            </p:nvSpPr>
            <p:spPr>
              <a:xfrm>
                <a:off x="3723671" y="851367"/>
                <a:ext cx="57900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b="1" dirty="0" smtClean="0">
                    <a:latin typeface="+mj-lt"/>
                  </a:rPr>
                  <a:t>File name</a:t>
                </a:r>
                <a:endParaRPr lang="en-US" sz="800" b="1" dirty="0">
                  <a:latin typeface="+mj-lt"/>
                </a:endParaRPr>
              </a:p>
            </p:txBody>
          </p:sp>
          <p:cxnSp>
            <p:nvCxnSpPr>
              <p:cNvPr id="257" name="Straight Connector 256"/>
              <p:cNvCxnSpPr/>
              <p:nvPr userDrawn="1"/>
            </p:nvCxnSpPr>
            <p:spPr>
              <a:xfrm>
                <a:off x="3089155" y="1026578"/>
                <a:ext cx="2265439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8" name="TextBox 257"/>
              <p:cNvSpPr txBox="1"/>
              <p:nvPr userDrawn="1"/>
            </p:nvSpPr>
            <p:spPr>
              <a:xfrm>
                <a:off x="5095520" y="880958"/>
                <a:ext cx="338555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X</a:t>
                </a:r>
                <a:endPara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65" name="TextBox 264"/>
              <p:cNvSpPr txBox="1"/>
              <p:nvPr userDrawn="1"/>
            </p:nvSpPr>
            <p:spPr>
              <a:xfrm>
                <a:off x="2865769" y="3270927"/>
                <a:ext cx="1843774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 smtClean="0"/>
                  <a:t>Only on desktop –</a:t>
                </a:r>
                <a:r>
                  <a:rPr lang="en-US" sz="700" baseline="0" dirty="0" smtClean="0"/>
                  <a:t> no change of file name</a:t>
                </a:r>
                <a:endParaRPr lang="en-US" sz="700" dirty="0"/>
              </a:p>
            </p:txBody>
          </p:sp>
          <p:grpSp>
            <p:nvGrpSpPr>
              <p:cNvPr id="266" name="Group 265"/>
              <p:cNvGrpSpPr/>
              <p:nvPr userDrawn="1"/>
            </p:nvGrpSpPr>
            <p:grpSpPr>
              <a:xfrm rot="16200000">
                <a:off x="5162572" y="1070865"/>
                <a:ext cx="45719" cy="189783"/>
                <a:chOff x="5774227" y="1554291"/>
                <a:chExt cx="45720" cy="189783"/>
              </a:xfrm>
            </p:grpSpPr>
            <p:sp>
              <p:nvSpPr>
                <p:cNvPr id="304" name="Rectangle 303"/>
                <p:cNvSpPr/>
                <p:nvPr userDrawn="1"/>
              </p:nvSpPr>
              <p:spPr>
                <a:xfrm>
                  <a:off x="5774228" y="1554291"/>
                  <a:ext cx="45719" cy="4571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 userDrawn="1"/>
              </p:nvSpPr>
              <p:spPr>
                <a:xfrm>
                  <a:off x="5774228" y="1625420"/>
                  <a:ext cx="45719" cy="4571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 userDrawn="1"/>
              </p:nvSpPr>
              <p:spPr>
                <a:xfrm>
                  <a:off x="5774227" y="1698355"/>
                  <a:ext cx="45719" cy="4571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67" name="Down Arrow 266"/>
              <p:cNvSpPr/>
              <p:nvPr userDrawn="1"/>
            </p:nvSpPr>
            <p:spPr>
              <a:xfrm>
                <a:off x="5105400" y="3835383"/>
                <a:ext cx="203187" cy="184167"/>
              </a:xfrm>
              <a:prstGeom prst="downArrow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8" name="Straight Connector 267"/>
              <p:cNvCxnSpPr/>
              <p:nvPr userDrawn="1"/>
            </p:nvCxnSpPr>
            <p:spPr>
              <a:xfrm>
                <a:off x="5169604" y="2253011"/>
                <a:ext cx="0" cy="97327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 userDrawn="1"/>
            </p:nvCxnSpPr>
            <p:spPr>
              <a:xfrm>
                <a:off x="4225589" y="2128694"/>
                <a:ext cx="967908" cy="0"/>
              </a:xfrm>
              <a:prstGeom prst="line">
                <a:avLst/>
              </a:prstGeom>
              <a:ln>
                <a:solidFill>
                  <a:srgbClr val="F7910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0" name="Flowchart: Merge 269"/>
              <p:cNvSpPr/>
              <p:nvPr userDrawn="1"/>
            </p:nvSpPr>
            <p:spPr>
              <a:xfrm rot="10800000">
                <a:off x="5095520" y="3057009"/>
                <a:ext cx="97977" cy="48140"/>
              </a:xfrm>
              <a:prstGeom prst="flowChartMerg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1" name="Picture 270"/>
              <p:cNvPicPr>
                <a:picLocks noChangeAspect="1"/>
              </p:cNvPicPr>
              <p:nvPr userDrawn="1"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42940" y="1944381"/>
                <a:ext cx="57833" cy="59194"/>
              </a:xfrm>
              <a:prstGeom prst="rect">
                <a:avLst/>
              </a:prstGeom>
            </p:spPr>
          </p:pic>
          <p:pic>
            <p:nvPicPr>
              <p:cNvPr id="272" name="Picture 271"/>
              <p:cNvPicPr>
                <a:picLocks noChangeAspect="1"/>
              </p:cNvPicPr>
              <p:nvPr userDrawn="1"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45144" y="2065087"/>
                <a:ext cx="57833" cy="59194"/>
              </a:xfrm>
              <a:prstGeom prst="rect">
                <a:avLst/>
              </a:prstGeom>
            </p:spPr>
          </p:pic>
          <p:pic>
            <p:nvPicPr>
              <p:cNvPr id="273" name="Picture 272"/>
              <p:cNvPicPr>
                <a:picLocks noChangeAspect="1"/>
              </p:cNvPicPr>
              <p:nvPr userDrawn="1"/>
            </p:nvPicPr>
            <p:blipFill>
              <a:blip r:embed="rId13" cstate="email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0800000" flipH="1">
                <a:off x="4613439" y="2206432"/>
                <a:ext cx="231735" cy="231735"/>
              </a:xfrm>
              <a:prstGeom prst="rect">
                <a:avLst/>
              </a:prstGeom>
            </p:spPr>
          </p:pic>
          <p:grpSp>
            <p:nvGrpSpPr>
              <p:cNvPr id="274" name="Group 273"/>
              <p:cNvGrpSpPr/>
              <p:nvPr userDrawn="1"/>
            </p:nvGrpSpPr>
            <p:grpSpPr>
              <a:xfrm>
                <a:off x="4930481" y="2292645"/>
                <a:ext cx="116187" cy="727586"/>
                <a:chOff x="4241358" y="2448376"/>
                <a:chExt cx="116187" cy="727586"/>
              </a:xfrm>
            </p:grpSpPr>
            <p:grpSp>
              <p:nvGrpSpPr>
                <p:cNvPr id="297" name="Group 296"/>
                <p:cNvGrpSpPr/>
                <p:nvPr userDrawn="1"/>
              </p:nvGrpSpPr>
              <p:grpSpPr>
                <a:xfrm>
                  <a:off x="4247807" y="2448376"/>
                  <a:ext cx="109738" cy="727586"/>
                  <a:chOff x="7177346" y="2237133"/>
                  <a:chExt cx="109738" cy="727586"/>
                </a:xfrm>
              </p:grpSpPr>
              <p:pic>
                <p:nvPicPr>
                  <p:cNvPr id="299" name="Picture 298"/>
                  <p:cNvPicPr>
                    <a:picLocks noChangeAspect="1"/>
                  </p:cNvPicPr>
                  <p:nvPr userDrawn="1"/>
                </p:nvPicPr>
                <p:blipFill>
                  <a:blip r:embed="rId9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77346" y="2237133"/>
                    <a:ext cx="109738" cy="95106"/>
                  </a:xfrm>
                  <a:prstGeom prst="rect">
                    <a:avLst/>
                  </a:prstGeom>
                </p:spPr>
              </p:pic>
              <p:pic>
                <p:nvPicPr>
                  <p:cNvPr id="300" name="Picture 299"/>
                  <p:cNvPicPr>
                    <a:picLocks noChangeAspect="1"/>
                  </p:cNvPicPr>
                  <p:nvPr userDrawn="1"/>
                </p:nvPicPr>
                <p:blipFill>
                  <a:blip r:embed="rId9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77346" y="2363629"/>
                    <a:ext cx="109738" cy="95106"/>
                  </a:xfrm>
                  <a:prstGeom prst="rect">
                    <a:avLst/>
                  </a:prstGeom>
                </p:spPr>
              </p:pic>
              <p:pic>
                <p:nvPicPr>
                  <p:cNvPr id="301" name="Picture 300"/>
                  <p:cNvPicPr>
                    <a:picLocks noChangeAspect="1"/>
                  </p:cNvPicPr>
                  <p:nvPr userDrawn="1"/>
                </p:nvPicPr>
                <p:blipFill>
                  <a:blip r:embed="rId9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77346" y="2490125"/>
                    <a:ext cx="109738" cy="95106"/>
                  </a:xfrm>
                  <a:prstGeom prst="rect">
                    <a:avLst/>
                  </a:prstGeom>
                </p:spPr>
              </p:pic>
              <p:pic>
                <p:nvPicPr>
                  <p:cNvPr id="302" name="Picture 301"/>
                  <p:cNvPicPr>
                    <a:picLocks noChangeAspect="1"/>
                  </p:cNvPicPr>
                  <p:nvPr userDrawn="1"/>
                </p:nvPicPr>
                <p:blipFill>
                  <a:blip r:embed="rId9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77346" y="2743117"/>
                    <a:ext cx="109738" cy="95106"/>
                  </a:xfrm>
                  <a:prstGeom prst="rect">
                    <a:avLst/>
                  </a:prstGeom>
                </p:spPr>
              </p:pic>
              <p:pic>
                <p:nvPicPr>
                  <p:cNvPr id="303" name="Picture 302"/>
                  <p:cNvPicPr>
                    <a:picLocks noChangeAspect="1"/>
                  </p:cNvPicPr>
                  <p:nvPr userDrawn="1"/>
                </p:nvPicPr>
                <p:blipFill>
                  <a:blip r:embed="rId9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77346" y="2869613"/>
                    <a:ext cx="109738" cy="9510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98" name="Picture 297"/>
                <p:cNvPicPr>
                  <a:picLocks noChangeAspect="1"/>
                </p:cNvPicPr>
                <p:nvPr userDrawn="1"/>
              </p:nvPicPr>
              <p:blipFill>
                <a:blip r:embed="rId10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41358" y="2825814"/>
                  <a:ext cx="98009" cy="103774"/>
                </a:xfrm>
                <a:prstGeom prst="rect">
                  <a:avLst/>
                </a:prstGeom>
              </p:spPr>
            </p:pic>
          </p:grpSp>
          <p:sp>
            <p:nvSpPr>
              <p:cNvPr id="275" name="Rectangle 274"/>
              <p:cNvSpPr/>
              <p:nvPr userDrawn="1"/>
            </p:nvSpPr>
            <p:spPr>
              <a:xfrm>
                <a:off x="4137222" y="1886728"/>
                <a:ext cx="1068712" cy="126948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 rtl="0"/>
                <a:r>
                  <a:rPr lang="en-US" sz="800" dirty="0" smtClean="0">
                    <a:solidFill>
                      <a:schemeClr val="bg2">
                        <a:lumMod val="50000"/>
                      </a:schemeClr>
                    </a:solidFill>
                  </a:rPr>
                  <a:t>  </a:t>
                </a:r>
              </a:p>
            </p:txBody>
          </p:sp>
          <p:cxnSp>
            <p:nvCxnSpPr>
              <p:cNvPr id="276" name="Straight Connector 275"/>
              <p:cNvCxnSpPr/>
              <p:nvPr userDrawn="1"/>
            </p:nvCxnSpPr>
            <p:spPr>
              <a:xfrm>
                <a:off x="5177679" y="2178907"/>
                <a:ext cx="0" cy="97327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 userDrawn="1"/>
            </p:nvCxnSpPr>
            <p:spPr>
              <a:xfrm>
                <a:off x="4137222" y="2091125"/>
                <a:ext cx="1069127" cy="7144"/>
              </a:xfrm>
              <a:prstGeom prst="line">
                <a:avLst/>
              </a:prstGeom>
              <a:ln>
                <a:solidFill>
                  <a:srgbClr val="F7910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9" name="Picture 278"/>
              <p:cNvPicPr>
                <a:picLocks noChangeAspect="1"/>
              </p:cNvPicPr>
              <p:nvPr userDrawn="1"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67091" y="1969227"/>
                <a:ext cx="54564" cy="56324"/>
              </a:xfrm>
              <a:prstGeom prst="rect">
                <a:avLst/>
              </a:prstGeom>
            </p:spPr>
          </p:pic>
          <p:pic>
            <p:nvPicPr>
              <p:cNvPr id="280" name="Picture 279"/>
              <p:cNvPicPr>
                <a:picLocks noChangeAspect="1"/>
              </p:cNvPicPr>
              <p:nvPr userDrawn="1"/>
            </p:nvPicPr>
            <p:blipFill>
              <a:blip r:embed="rId1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00652" y="1962386"/>
                <a:ext cx="64638" cy="66159"/>
              </a:xfrm>
              <a:prstGeom prst="rect">
                <a:avLst/>
              </a:prstGeom>
            </p:spPr>
          </p:pic>
          <p:pic>
            <p:nvPicPr>
              <p:cNvPr id="281" name="Picture 280"/>
              <p:cNvPicPr>
                <a:picLocks noChangeAspect="1"/>
              </p:cNvPicPr>
              <p:nvPr userDrawn="1"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49909" y="1959186"/>
                <a:ext cx="57833" cy="59194"/>
              </a:xfrm>
              <a:prstGeom prst="rect">
                <a:avLst/>
              </a:prstGeom>
            </p:spPr>
          </p:pic>
          <p:grpSp>
            <p:nvGrpSpPr>
              <p:cNvPr id="283" name="Group 282"/>
              <p:cNvGrpSpPr/>
              <p:nvPr userDrawn="1"/>
            </p:nvGrpSpPr>
            <p:grpSpPr>
              <a:xfrm>
                <a:off x="4350218" y="2072992"/>
                <a:ext cx="701380" cy="184666"/>
                <a:chOff x="4600266" y="2727083"/>
                <a:chExt cx="701380" cy="184666"/>
              </a:xfrm>
            </p:grpSpPr>
            <p:sp>
              <p:nvSpPr>
                <p:cNvPr id="289" name="Rectangle 288"/>
                <p:cNvSpPr/>
                <p:nvPr userDrawn="1"/>
              </p:nvSpPr>
              <p:spPr>
                <a:xfrm>
                  <a:off x="4600266" y="2776845"/>
                  <a:ext cx="567507" cy="102234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TextBox 289"/>
                <p:cNvSpPr txBox="1"/>
                <p:nvPr userDrawn="1"/>
              </p:nvSpPr>
              <p:spPr>
                <a:xfrm>
                  <a:off x="4649347" y="2727083"/>
                  <a:ext cx="429926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 i="1" dirty="0" smtClean="0">
                      <a:solidFill>
                        <a:schemeClr val="bg1">
                          <a:lumMod val="65000"/>
                        </a:schemeClr>
                      </a:solidFill>
                    </a:rPr>
                    <a:t>Search</a:t>
                  </a:r>
                  <a:endParaRPr lang="en-US" sz="600" i="1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pic>
              <p:nvPicPr>
                <p:cNvPr id="291" name="Picture 290"/>
                <p:cNvPicPr>
                  <a:picLocks noChangeAspect="1"/>
                </p:cNvPicPr>
                <p:nvPr userDrawn="1"/>
              </p:nvPicPr>
              <p:blipFill>
                <a:blip r:embed="rId12" cstate="email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14030" y="2784154"/>
                  <a:ext cx="87616" cy="87616"/>
                </a:xfrm>
                <a:prstGeom prst="rect">
                  <a:avLst/>
                </a:prstGeom>
              </p:spPr>
            </p:pic>
          </p:grpSp>
          <p:pic>
            <p:nvPicPr>
              <p:cNvPr id="284" name="Picture 283"/>
              <p:cNvPicPr>
                <a:picLocks noChangeAspect="1"/>
              </p:cNvPicPr>
              <p:nvPr userDrawn="1"/>
            </p:nvPicPr>
            <p:blipFill>
              <a:blip r:embed="rId1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14219" y="1914599"/>
                <a:ext cx="163460" cy="163460"/>
              </a:xfrm>
              <a:prstGeom prst="rect">
                <a:avLst/>
              </a:prstGeom>
            </p:spPr>
          </p:pic>
          <p:sp>
            <p:nvSpPr>
              <p:cNvPr id="285" name="TextBox 284"/>
              <p:cNvSpPr txBox="1"/>
              <p:nvPr userDrawn="1"/>
            </p:nvSpPr>
            <p:spPr>
              <a:xfrm>
                <a:off x="4183827" y="1902610"/>
                <a:ext cx="34269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indent="0" algn="r" defTabSz="914400" rtl="1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600" dirty="0" smtClean="0">
                    <a:solidFill>
                      <a:schemeClr val="bg2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ALL</a:t>
                </a:r>
              </a:p>
            </p:txBody>
          </p:sp>
          <p:pic>
            <p:nvPicPr>
              <p:cNvPr id="286" name="Picture 285"/>
              <p:cNvPicPr>
                <a:picLocks noChangeAspect="1"/>
              </p:cNvPicPr>
              <p:nvPr userDrawn="1"/>
            </p:nvPicPr>
            <p:blipFill>
              <a:blip r:embed="rId1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75342" y="1943674"/>
                <a:ext cx="196565" cy="196565"/>
              </a:xfrm>
              <a:prstGeom prst="rect">
                <a:avLst/>
              </a:prstGeom>
            </p:spPr>
          </p:pic>
          <p:sp>
            <p:nvSpPr>
              <p:cNvPr id="287" name="TextBox 286"/>
              <p:cNvSpPr txBox="1"/>
              <p:nvPr userDrawn="1"/>
            </p:nvSpPr>
            <p:spPr>
              <a:xfrm>
                <a:off x="4024259" y="1764546"/>
                <a:ext cx="844792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400" b="1" u="sng" dirty="0" smtClean="0">
                    <a:solidFill>
                      <a:schemeClr val="accent2"/>
                    </a:solidFill>
                  </a:rPr>
                  <a:t>  Roles </a:t>
                </a:r>
                <a:endParaRPr lang="en-US" sz="400" b="1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88" name="TextBox 287"/>
              <p:cNvSpPr txBox="1"/>
              <p:nvPr userDrawn="1"/>
            </p:nvSpPr>
            <p:spPr>
              <a:xfrm>
                <a:off x="4208126" y="2218354"/>
                <a:ext cx="97848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rtl="0"/>
                <a:r>
                  <a:rPr lang="en-US" sz="800" dirty="0" smtClean="0">
                    <a:solidFill>
                      <a:schemeClr val="bg2">
                        <a:lumMod val="50000"/>
                      </a:schemeClr>
                    </a:solidFill>
                  </a:rPr>
                  <a:t>A </a:t>
                </a:r>
                <a:r>
                  <a:rPr lang="en-US" sz="800" dirty="0" err="1" smtClean="0">
                    <a:solidFill>
                      <a:schemeClr val="bg2">
                        <a:lumMod val="50000"/>
                      </a:schemeClr>
                    </a:solidFill>
                  </a:rPr>
                  <a:t>Yoav</a:t>
                </a:r>
                <a:r>
                  <a:rPr lang="en-US" sz="800" dirty="0" smtClean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800" dirty="0" err="1" smtClean="0">
                    <a:solidFill>
                      <a:schemeClr val="bg2">
                        <a:lumMod val="50000"/>
                      </a:schemeClr>
                    </a:solidFill>
                  </a:rPr>
                  <a:t>Rozen</a:t>
                </a:r>
                <a:r>
                  <a:rPr lang="en-US" sz="800" dirty="0" smtClean="0">
                    <a:solidFill>
                      <a:schemeClr val="bg2">
                        <a:lumMod val="50000"/>
                      </a:schemeClr>
                    </a:solidFill>
                  </a:rPr>
                  <a:t>…</a:t>
                </a:r>
              </a:p>
              <a:p>
                <a:pPr algn="l" rtl="0"/>
                <a:r>
                  <a:rPr lang="en-US" sz="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B </a:t>
                </a:r>
                <a:r>
                  <a:rPr lang="en-US" sz="8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Yossi</a:t>
                </a:r>
              </a:p>
              <a:p>
                <a:pPr algn="l" rtl="0"/>
                <a:r>
                  <a:rPr lang="en-US" sz="800" dirty="0" smtClean="0">
                    <a:solidFill>
                      <a:schemeClr val="bg2">
                        <a:lumMod val="50000"/>
                      </a:schemeClr>
                    </a:solidFill>
                  </a:rPr>
                  <a:t>CTO</a:t>
                </a:r>
              </a:p>
              <a:p>
                <a:pPr algn="l" rtl="0"/>
                <a:r>
                  <a:rPr lang="en-US" sz="800" dirty="0" smtClean="0">
                    <a:solidFill>
                      <a:schemeClr val="bg1">
                        <a:lumMod val="85000"/>
                      </a:schemeClr>
                    </a:solidFill>
                  </a:rPr>
                  <a:t>Cleaner</a:t>
                </a:r>
              </a:p>
              <a:p>
                <a:pPr algn="l" rtl="0"/>
                <a:r>
                  <a:rPr lang="en-US" sz="800" dirty="0" smtClean="0">
                    <a:solidFill>
                      <a:schemeClr val="bg2">
                        <a:lumMod val="50000"/>
                      </a:schemeClr>
                    </a:solidFill>
                  </a:rPr>
                  <a:t>D Engineer A</a:t>
                </a:r>
              </a:p>
              <a:p>
                <a:pPr algn="l" rtl="0"/>
                <a:r>
                  <a:rPr lang="en-US" sz="800" dirty="0" smtClean="0">
                    <a:solidFill>
                      <a:schemeClr val="bg2">
                        <a:lumMod val="50000"/>
                      </a:schemeClr>
                    </a:solidFill>
                  </a:rPr>
                  <a:t>E Tea maker</a:t>
                </a:r>
              </a:p>
              <a:p>
                <a:endParaRPr lang="en-US" sz="800" dirty="0"/>
              </a:p>
            </p:txBody>
          </p:sp>
        </p:grpSp>
        <p:sp>
          <p:nvSpPr>
            <p:cNvPr id="223" name="Right Triangle 222"/>
            <p:cNvSpPr/>
            <p:nvPr userDrawn="1"/>
          </p:nvSpPr>
          <p:spPr>
            <a:xfrm rot="13500000">
              <a:off x="4066458" y="2737203"/>
              <a:ext cx="220237" cy="220237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9" name="TextBox 208"/>
          <p:cNvSpPr txBox="1"/>
          <p:nvPr userDrawn="1"/>
        </p:nvSpPr>
        <p:spPr>
          <a:xfrm>
            <a:off x="6795919" y="4293195"/>
            <a:ext cx="82266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Re-Protect &amp; Save</a:t>
            </a:r>
            <a:endParaRPr lang="en-US" sz="600" dirty="0"/>
          </a:p>
        </p:txBody>
      </p:sp>
      <p:pic>
        <p:nvPicPr>
          <p:cNvPr id="210" name="Picture 209"/>
          <p:cNvPicPr>
            <a:picLocks noChangeAspect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2031" y="4001627"/>
            <a:ext cx="322633" cy="322633"/>
          </a:xfrm>
          <a:prstGeom prst="rect">
            <a:avLst/>
          </a:prstGeom>
        </p:spPr>
      </p:pic>
      <p:grpSp>
        <p:nvGrpSpPr>
          <p:cNvPr id="188" name="Group 187"/>
          <p:cNvGrpSpPr/>
          <p:nvPr userDrawn="1"/>
        </p:nvGrpSpPr>
        <p:grpSpPr>
          <a:xfrm>
            <a:off x="7218662" y="2744939"/>
            <a:ext cx="141747" cy="719251"/>
            <a:chOff x="4148300" y="2274176"/>
            <a:chExt cx="141747" cy="719251"/>
          </a:xfrm>
        </p:grpSpPr>
        <p:pic>
          <p:nvPicPr>
            <p:cNvPr id="190" name="Picture 189"/>
            <p:cNvPicPr>
              <a:picLocks noChangeAspect="1"/>
            </p:cNvPicPr>
            <p:nvPr userDrawn="1"/>
          </p:nvPicPr>
          <p:blipFill>
            <a:blip r:embed="rId16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82045" y="2274176"/>
              <a:ext cx="108002" cy="108002"/>
            </a:xfrm>
            <a:prstGeom prst="rect">
              <a:avLst/>
            </a:prstGeom>
          </p:spPr>
        </p:pic>
        <p:pic>
          <p:nvPicPr>
            <p:cNvPr id="191" name="Picture 190"/>
            <p:cNvPicPr>
              <a:picLocks noChangeAspect="1"/>
            </p:cNvPicPr>
            <p:nvPr userDrawn="1"/>
          </p:nvPicPr>
          <p:blipFill>
            <a:blip r:embed="rId17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48300" y="2504499"/>
              <a:ext cx="129875" cy="129875"/>
            </a:xfrm>
            <a:prstGeom prst="rect">
              <a:avLst/>
            </a:prstGeom>
          </p:spPr>
        </p:pic>
        <p:pic>
          <p:nvPicPr>
            <p:cNvPr id="192" name="Picture 191"/>
            <p:cNvPicPr>
              <a:picLocks noChangeAspect="1"/>
            </p:cNvPicPr>
            <p:nvPr userDrawn="1"/>
          </p:nvPicPr>
          <p:blipFill>
            <a:blip r:embed="rId16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81756" y="2385534"/>
              <a:ext cx="108002" cy="108002"/>
            </a:xfrm>
            <a:prstGeom prst="rect">
              <a:avLst/>
            </a:prstGeom>
          </p:spPr>
        </p:pic>
        <p:pic>
          <p:nvPicPr>
            <p:cNvPr id="193" name="Picture 192"/>
            <p:cNvPicPr>
              <a:picLocks noChangeAspect="1"/>
            </p:cNvPicPr>
            <p:nvPr userDrawn="1"/>
          </p:nvPicPr>
          <p:blipFill>
            <a:blip r:embed="rId17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48300" y="2638968"/>
              <a:ext cx="129875" cy="129875"/>
            </a:xfrm>
            <a:prstGeom prst="rect">
              <a:avLst/>
            </a:prstGeom>
          </p:spPr>
        </p:pic>
        <p:pic>
          <p:nvPicPr>
            <p:cNvPr id="194" name="Picture 193"/>
            <p:cNvPicPr>
              <a:picLocks noChangeAspect="1"/>
            </p:cNvPicPr>
            <p:nvPr userDrawn="1"/>
          </p:nvPicPr>
          <p:blipFill>
            <a:blip r:embed="rId17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57259" y="2765086"/>
              <a:ext cx="129875" cy="129875"/>
            </a:xfrm>
            <a:prstGeom prst="rect">
              <a:avLst/>
            </a:prstGeom>
          </p:spPr>
        </p:pic>
        <p:pic>
          <p:nvPicPr>
            <p:cNvPr id="195" name="Picture 194"/>
            <p:cNvPicPr>
              <a:picLocks noChangeAspect="1"/>
            </p:cNvPicPr>
            <p:nvPr userDrawn="1"/>
          </p:nvPicPr>
          <p:blipFill>
            <a:blip r:embed="rId16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69731" y="2885425"/>
              <a:ext cx="108002" cy="108002"/>
            </a:xfrm>
            <a:prstGeom prst="rect">
              <a:avLst/>
            </a:prstGeom>
          </p:spPr>
        </p:pic>
      </p:grpSp>
      <p:pic>
        <p:nvPicPr>
          <p:cNvPr id="221" name="Picture 22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9591" y="1417197"/>
            <a:ext cx="190360" cy="200000"/>
          </a:xfrm>
          <a:prstGeom prst="rect">
            <a:avLst/>
          </a:prstGeom>
        </p:spPr>
      </p:pic>
      <p:sp>
        <p:nvSpPr>
          <p:cNvPr id="222" name="Rectangle 221"/>
          <p:cNvSpPr/>
          <p:nvPr userDrawn="1"/>
        </p:nvSpPr>
        <p:spPr>
          <a:xfrm>
            <a:off x="3205117" y="1736909"/>
            <a:ext cx="2529721" cy="12082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n-US" sz="8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224" name="Straight Connector 223"/>
          <p:cNvCxnSpPr/>
          <p:nvPr userDrawn="1"/>
        </p:nvCxnSpPr>
        <p:spPr>
          <a:xfrm>
            <a:off x="5701727" y="1762275"/>
            <a:ext cx="0" cy="9732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TextBox 224"/>
          <p:cNvSpPr txBox="1"/>
          <p:nvPr userDrawn="1"/>
        </p:nvSpPr>
        <p:spPr>
          <a:xfrm>
            <a:off x="3012335" y="1591903"/>
            <a:ext cx="143981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u="sng" dirty="0" smtClean="0">
                <a:solidFill>
                  <a:schemeClr val="bg1">
                    <a:lumMod val="50000"/>
                  </a:schemeClr>
                </a:solidFill>
              </a:rPr>
              <a:t>  Attachments Classification</a:t>
            </a:r>
            <a:endParaRPr lang="en-US" sz="700" b="1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3" name="TextBox 322"/>
          <p:cNvSpPr txBox="1"/>
          <p:nvPr userDrawn="1"/>
        </p:nvSpPr>
        <p:spPr>
          <a:xfrm>
            <a:off x="2890666" y="2935860"/>
            <a:ext cx="74732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b="1" u="sng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Conditions</a:t>
            </a:r>
            <a:endParaRPr lang="en-US" sz="500" b="1" u="sng" dirty="0">
              <a:solidFill>
                <a:srgbClr val="FFC000"/>
              </a:solidFill>
            </a:endParaRPr>
          </a:p>
        </p:txBody>
      </p:sp>
      <p:sp>
        <p:nvSpPr>
          <p:cNvPr id="324" name="TextBox 323"/>
          <p:cNvSpPr txBox="1"/>
          <p:nvPr userDrawn="1"/>
        </p:nvSpPr>
        <p:spPr>
          <a:xfrm>
            <a:off x="3856521" y="1380586"/>
            <a:ext cx="11528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latin typeface="+mj-lt"/>
              </a:rPr>
              <a:t>Mail Date- Attachments</a:t>
            </a:r>
            <a:endParaRPr lang="en-US" sz="800" b="1" dirty="0">
              <a:latin typeface="+mj-lt"/>
            </a:endParaRPr>
          </a:p>
        </p:txBody>
      </p:sp>
      <p:cxnSp>
        <p:nvCxnSpPr>
          <p:cNvPr id="325" name="Straight Connector 324"/>
          <p:cNvCxnSpPr/>
          <p:nvPr userDrawn="1"/>
        </p:nvCxnSpPr>
        <p:spPr>
          <a:xfrm>
            <a:off x="3406825" y="1579989"/>
            <a:ext cx="226543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TextBox 325"/>
          <p:cNvSpPr txBox="1"/>
          <p:nvPr userDrawn="1"/>
        </p:nvSpPr>
        <p:spPr>
          <a:xfrm>
            <a:off x="5168327" y="1379934"/>
            <a:ext cx="3385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327" name="Table 32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67717967"/>
              </p:ext>
            </p:extLst>
          </p:nvPr>
        </p:nvGraphicFramePr>
        <p:xfrm>
          <a:off x="3225783" y="1945920"/>
          <a:ext cx="2394759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902"/>
                <a:gridCol w="773116"/>
                <a:gridCol w="618493"/>
                <a:gridCol w="309248"/>
              </a:tblGrid>
              <a:tr h="164050">
                <a:tc>
                  <a:txBody>
                    <a:bodyPr/>
                    <a:lstStyle/>
                    <a:p>
                      <a:pPr algn="ctr"/>
                      <a:r>
                        <a:rPr lang="en-US" sz="500" dirty="0" smtClean="0">
                          <a:solidFill>
                            <a:sysClr val="windowText" lastClr="000000"/>
                          </a:solidFill>
                        </a:rPr>
                        <a:t>Attachment</a:t>
                      </a:r>
                      <a:r>
                        <a:rPr lang="en-US" sz="500" baseline="0" dirty="0" smtClean="0">
                          <a:solidFill>
                            <a:sysClr val="windowText" lastClr="000000"/>
                          </a:solidFill>
                        </a:rPr>
                        <a:t> name</a:t>
                      </a:r>
                      <a:endParaRPr lang="en-US" sz="5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1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</a:t>
                      </a:r>
                      <a:endParaRPr lang="en-US" sz="700" b="1" kern="1200" baseline="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dirty="0" smtClean="0">
                          <a:solidFill>
                            <a:sysClr val="windowText" lastClr="000000"/>
                          </a:solidFill>
                        </a:rPr>
                        <a:t>Policy</a:t>
                      </a:r>
                      <a:endParaRPr lang="en-US" sz="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 smtClean="0">
                          <a:solidFill>
                            <a:sysClr val="windowText" lastClr="000000"/>
                          </a:solidFill>
                        </a:rPr>
                        <a:t>Edit</a:t>
                      </a:r>
                      <a:endParaRPr lang="en-US" sz="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4050"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ysClr val="windowText" lastClr="000000"/>
                          </a:solidFill>
                        </a:rPr>
                        <a:t>  A</a:t>
                      </a:r>
                      <a:endParaRPr 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  Classified 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>
                          <a:solidFill>
                            <a:sysClr val="windowText" lastClr="000000"/>
                          </a:solidFill>
                        </a:rPr>
                        <a:t>P3</a:t>
                      </a:r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4050"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ysClr val="windowText" lastClr="000000"/>
                          </a:solidFill>
                        </a:rPr>
                        <a:t>  B</a:t>
                      </a:r>
                      <a:endParaRPr 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    Secret</a:t>
                      </a:r>
                      <a:endParaRPr lang="en-US" sz="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>
                          <a:solidFill>
                            <a:sysClr val="windowText" lastClr="000000"/>
                          </a:solidFill>
                        </a:rPr>
                        <a:t>P23</a:t>
                      </a:r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4050"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ysClr val="windowText" lastClr="000000"/>
                          </a:solidFill>
                        </a:rPr>
                        <a:t>  C</a:t>
                      </a:r>
                      <a:endParaRPr 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   Secret</a:t>
                      </a:r>
                      <a:endParaRPr lang="en-US" sz="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>
                          <a:solidFill>
                            <a:sysClr val="windowText" lastClr="000000"/>
                          </a:solidFill>
                        </a:rPr>
                        <a:t>P23</a:t>
                      </a:r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4050"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ysClr val="windowText" lastClr="000000"/>
                          </a:solidFill>
                        </a:rPr>
                        <a:t>  D</a:t>
                      </a:r>
                      <a:endParaRPr 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>
                          <a:solidFill>
                            <a:sysClr val="windowText" lastClr="000000"/>
                          </a:solidFill>
                        </a:rPr>
                        <a:t>    None</a:t>
                      </a:r>
                      <a:endParaRPr lang="en-US" sz="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28" name="Rectangle 327"/>
          <p:cNvSpPr/>
          <p:nvPr userDrawn="1"/>
        </p:nvSpPr>
        <p:spPr>
          <a:xfrm>
            <a:off x="3929681" y="2190849"/>
            <a:ext cx="89818" cy="68592"/>
          </a:xfrm>
          <a:prstGeom prst="rect">
            <a:avLst/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29" name="Rectangle 328"/>
          <p:cNvSpPr/>
          <p:nvPr userDrawn="1"/>
        </p:nvSpPr>
        <p:spPr>
          <a:xfrm>
            <a:off x="3929681" y="2391985"/>
            <a:ext cx="89818" cy="68592"/>
          </a:xfrm>
          <a:prstGeom prst="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30" name="Rectangle 329"/>
          <p:cNvSpPr/>
          <p:nvPr userDrawn="1"/>
        </p:nvSpPr>
        <p:spPr>
          <a:xfrm>
            <a:off x="3929681" y="2593121"/>
            <a:ext cx="89818" cy="68592"/>
          </a:xfrm>
          <a:prstGeom prst="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31" name="Rectangle 330"/>
          <p:cNvSpPr/>
          <p:nvPr userDrawn="1"/>
        </p:nvSpPr>
        <p:spPr>
          <a:xfrm>
            <a:off x="3929681" y="2794257"/>
            <a:ext cx="89818" cy="68592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32" name="TextBox 331"/>
          <p:cNvSpPr txBox="1"/>
          <p:nvPr userDrawn="1"/>
        </p:nvSpPr>
        <p:spPr>
          <a:xfrm>
            <a:off x="4206726" y="4339949"/>
            <a:ext cx="7024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solidFill>
                  <a:schemeClr val="bg1">
                    <a:lumMod val="75000"/>
                  </a:schemeClr>
                </a:solidFill>
              </a:rPr>
              <a:t>Protect &amp; Send</a:t>
            </a:r>
            <a:endParaRPr lang="en-US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333" name="Group 332"/>
          <p:cNvGrpSpPr/>
          <p:nvPr userDrawn="1"/>
        </p:nvGrpSpPr>
        <p:grpSpPr>
          <a:xfrm>
            <a:off x="4388870" y="3972931"/>
            <a:ext cx="338148" cy="338148"/>
            <a:chOff x="4419600" y="2438400"/>
            <a:chExt cx="319468" cy="319468"/>
          </a:xfrm>
        </p:grpSpPr>
        <p:pic>
          <p:nvPicPr>
            <p:cNvPr id="334" name="Picture 333"/>
            <p:cNvPicPr>
              <a:picLocks noChangeAspect="1"/>
            </p:cNvPicPr>
            <p:nvPr userDrawn="1"/>
          </p:nvPicPr>
          <p:blipFill>
            <a:blip r:embed="rId19" cstate="email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48201" y="2481119"/>
              <a:ext cx="274833" cy="274833"/>
            </a:xfrm>
            <a:prstGeom prst="rect">
              <a:avLst/>
            </a:prstGeom>
          </p:spPr>
        </p:pic>
        <p:sp>
          <p:nvSpPr>
            <p:cNvPr id="335" name="Oval 334"/>
            <p:cNvSpPr/>
            <p:nvPr userDrawn="1"/>
          </p:nvSpPr>
          <p:spPr>
            <a:xfrm>
              <a:off x="4419600" y="2438400"/>
              <a:ext cx="319468" cy="319468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6" name="TextBox 335"/>
          <p:cNvSpPr txBox="1"/>
          <p:nvPr userDrawn="1"/>
        </p:nvSpPr>
        <p:spPr>
          <a:xfrm>
            <a:off x="5229478" y="1765285"/>
            <a:ext cx="4956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FFC000"/>
                </a:solidFill>
              </a:rPr>
              <a:t>Edit All</a:t>
            </a:r>
            <a:endParaRPr lang="en-US" sz="700" b="1" dirty="0">
              <a:solidFill>
                <a:srgbClr val="FFC000"/>
              </a:solidFill>
            </a:endParaRPr>
          </a:p>
        </p:txBody>
      </p:sp>
      <p:pic>
        <p:nvPicPr>
          <p:cNvPr id="337" name="Picture 336"/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0896" y="1765285"/>
            <a:ext cx="157163" cy="157163"/>
          </a:xfrm>
          <a:prstGeom prst="rect">
            <a:avLst/>
          </a:prstGeom>
        </p:spPr>
      </p:pic>
      <p:grpSp>
        <p:nvGrpSpPr>
          <p:cNvPr id="338" name="Group 337"/>
          <p:cNvGrpSpPr/>
          <p:nvPr userDrawn="1"/>
        </p:nvGrpSpPr>
        <p:grpSpPr>
          <a:xfrm>
            <a:off x="5393382" y="2145975"/>
            <a:ext cx="109738" cy="714184"/>
            <a:chOff x="3139875" y="2111465"/>
            <a:chExt cx="109738" cy="714184"/>
          </a:xfrm>
        </p:grpSpPr>
        <p:pic>
          <p:nvPicPr>
            <p:cNvPr id="339" name="Picture 338"/>
            <p:cNvPicPr>
              <a:picLocks noChangeAspect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39875" y="2111465"/>
              <a:ext cx="109738" cy="95106"/>
            </a:xfrm>
            <a:prstGeom prst="rect">
              <a:avLst/>
            </a:prstGeom>
          </p:spPr>
        </p:pic>
        <p:pic>
          <p:nvPicPr>
            <p:cNvPr id="340" name="Picture 339"/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43039" y="2721875"/>
              <a:ext cx="98009" cy="103774"/>
            </a:xfrm>
            <a:prstGeom prst="rect">
              <a:avLst/>
            </a:prstGeom>
          </p:spPr>
        </p:pic>
        <p:pic>
          <p:nvPicPr>
            <p:cNvPr id="341" name="Picture 340"/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46854" y="2315976"/>
              <a:ext cx="98009" cy="103774"/>
            </a:xfrm>
            <a:prstGeom prst="rect">
              <a:avLst/>
            </a:prstGeom>
          </p:spPr>
        </p:pic>
      </p:grpSp>
      <p:pic>
        <p:nvPicPr>
          <p:cNvPr id="342" name="Picture 341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1259" y="2557939"/>
            <a:ext cx="98009" cy="103774"/>
          </a:xfrm>
          <a:prstGeom prst="rect">
            <a:avLst/>
          </a:prstGeom>
        </p:spPr>
      </p:pic>
      <p:sp>
        <p:nvSpPr>
          <p:cNvPr id="343" name="Rectangle 342"/>
          <p:cNvSpPr/>
          <p:nvPr userDrawn="1"/>
        </p:nvSpPr>
        <p:spPr>
          <a:xfrm>
            <a:off x="3148263" y="2938683"/>
            <a:ext cx="2529721" cy="369049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893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0166" y="269575"/>
            <a:ext cx="155408" cy="155408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3050079" y="1337748"/>
            <a:ext cx="2624420" cy="2532932"/>
          </a:xfrm>
          <a:prstGeom prst="rect">
            <a:avLst/>
          </a:prstGeom>
          <a:solidFill>
            <a:schemeClr val="bg1"/>
          </a:solidFill>
          <a:ln w="12700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266" y="1345696"/>
            <a:ext cx="190360" cy="200000"/>
          </a:xfrm>
          <a:prstGeom prst="rect">
            <a:avLst/>
          </a:prstGeom>
        </p:spPr>
      </p:pic>
      <p:sp>
        <p:nvSpPr>
          <p:cNvPr id="78" name="Rectangle 77"/>
          <p:cNvSpPr/>
          <p:nvPr userDrawn="1"/>
        </p:nvSpPr>
        <p:spPr>
          <a:xfrm>
            <a:off x="3094792" y="1728350"/>
            <a:ext cx="2529721" cy="12082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n-US" sz="8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81" name="Straight Connector 80"/>
          <p:cNvCxnSpPr/>
          <p:nvPr userDrawn="1"/>
        </p:nvCxnSpPr>
        <p:spPr>
          <a:xfrm>
            <a:off x="5590527" y="1754300"/>
            <a:ext cx="0" cy="9732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 userDrawn="1"/>
        </p:nvSpPr>
        <p:spPr>
          <a:xfrm>
            <a:off x="2902010" y="1520402"/>
            <a:ext cx="143981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u="sng" dirty="0" smtClean="0">
                <a:solidFill>
                  <a:schemeClr val="bg1">
                    <a:lumMod val="50000"/>
                  </a:schemeClr>
                </a:solidFill>
              </a:rPr>
              <a:t>  Attachments Classification</a:t>
            </a:r>
            <a:endParaRPr lang="en-US" sz="700" b="1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8" name="Rectangle 107"/>
          <p:cNvSpPr/>
          <p:nvPr userDrawn="1"/>
        </p:nvSpPr>
        <p:spPr>
          <a:xfrm>
            <a:off x="3094791" y="2993729"/>
            <a:ext cx="2455687" cy="27120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TextBox 108"/>
          <p:cNvSpPr txBox="1"/>
          <p:nvPr userDrawn="1"/>
        </p:nvSpPr>
        <p:spPr>
          <a:xfrm>
            <a:off x="2820275" y="2967090"/>
            <a:ext cx="74732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b="1" u="sng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Conditions</a:t>
            </a:r>
            <a:endParaRPr lang="en-US" sz="500" b="1" u="sng" dirty="0">
              <a:solidFill>
                <a:srgbClr val="FFC000"/>
              </a:solidFill>
            </a:endParaRPr>
          </a:p>
        </p:txBody>
      </p:sp>
      <p:sp>
        <p:nvSpPr>
          <p:cNvPr id="116" name="TextBox 115"/>
          <p:cNvSpPr txBox="1"/>
          <p:nvPr userDrawn="1"/>
        </p:nvSpPr>
        <p:spPr>
          <a:xfrm>
            <a:off x="3746196" y="1309085"/>
            <a:ext cx="11528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latin typeface="+mj-lt"/>
              </a:rPr>
              <a:t>Mail Date- Attachments</a:t>
            </a:r>
            <a:endParaRPr lang="en-US" sz="800" b="1" dirty="0">
              <a:latin typeface="+mj-lt"/>
            </a:endParaRPr>
          </a:p>
        </p:txBody>
      </p:sp>
      <p:cxnSp>
        <p:nvCxnSpPr>
          <p:cNvPr id="117" name="Straight Connector 116"/>
          <p:cNvCxnSpPr/>
          <p:nvPr userDrawn="1"/>
        </p:nvCxnSpPr>
        <p:spPr>
          <a:xfrm>
            <a:off x="3391989" y="1468976"/>
            <a:ext cx="226543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 userDrawn="1"/>
        </p:nvSpPr>
        <p:spPr>
          <a:xfrm>
            <a:off x="5398354" y="1323356"/>
            <a:ext cx="3385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 userDrawn="1">
            <p:extLst/>
          </p:nvPr>
        </p:nvGraphicFramePr>
        <p:xfrm>
          <a:off x="3124199" y="1865916"/>
          <a:ext cx="2362203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469"/>
                <a:gridCol w="762605"/>
                <a:gridCol w="610084"/>
                <a:gridCol w="305045"/>
              </a:tblGrid>
              <a:tr h="164050">
                <a:tc>
                  <a:txBody>
                    <a:bodyPr/>
                    <a:lstStyle/>
                    <a:p>
                      <a:pPr algn="ctr"/>
                      <a:r>
                        <a:rPr lang="en-US" sz="500" dirty="0" smtClean="0">
                          <a:solidFill>
                            <a:sysClr val="windowText" lastClr="000000"/>
                          </a:solidFill>
                        </a:rPr>
                        <a:t>Attachment</a:t>
                      </a:r>
                      <a:r>
                        <a:rPr lang="en-US" sz="500" baseline="0" dirty="0" smtClean="0">
                          <a:solidFill>
                            <a:sysClr val="windowText" lastClr="000000"/>
                          </a:solidFill>
                        </a:rPr>
                        <a:t> name</a:t>
                      </a:r>
                      <a:endParaRPr lang="en-US" sz="5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1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</a:t>
                      </a:r>
                      <a:endParaRPr lang="en-US" sz="700" b="1" kern="1200" baseline="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dirty="0" smtClean="0">
                          <a:solidFill>
                            <a:sysClr val="windowText" lastClr="000000"/>
                          </a:solidFill>
                        </a:rPr>
                        <a:t>Policy</a:t>
                      </a:r>
                      <a:endParaRPr lang="en-US" sz="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 smtClean="0">
                          <a:solidFill>
                            <a:sysClr val="windowText" lastClr="000000"/>
                          </a:solidFill>
                        </a:rPr>
                        <a:t>Edit</a:t>
                      </a:r>
                      <a:endParaRPr lang="en-US" sz="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4050"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ysClr val="windowText" lastClr="000000"/>
                          </a:solidFill>
                        </a:rPr>
                        <a:t>  A</a:t>
                      </a:r>
                      <a:endParaRPr 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  Classified 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>
                          <a:solidFill>
                            <a:sysClr val="windowText" lastClr="000000"/>
                          </a:solidFill>
                        </a:rPr>
                        <a:t>P3</a:t>
                      </a:r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4050"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ysClr val="windowText" lastClr="000000"/>
                          </a:solidFill>
                        </a:rPr>
                        <a:t>  B</a:t>
                      </a:r>
                      <a:endParaRPr 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    Secret</a:t>
                      </a:r>
                      <a:endParaRPr lang="en-US" sz="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>
                          <a:solidFill>
                            <a:sysClr val="windowText" lastClr="000000"/>
                          </a:solidFill>
                        </a:rPr>
                        <a:t>P23</a:t>
                      </a:r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4050"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ysClr val="windowText" lastClr="000000"/>
                          </a:solidFill>
                        </a:rPr>
                        <a:t>  C</a:t>
                      </a:r>
                      <a:endParaRPr 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   Secret</a:t>
                      </a:r>
                      <a:endParaRPr lang="en-US" sz="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>
                          <a:solidFill>
                            <a:sysClr val="windowText" lastClr="000000"/>
                          </a:solidFill>
                        </a:rPr>
                        <a:t>P23</a:t>
                      </a:r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4050"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ysClr val="windowText" lastClr="000000"/>
                          </a:solidFill>
                        </a:rPr>
                        <a:t>  D</a:t>
                      </a:r>
                      <a:endParaRPr 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>
                          <a:solidFill>
                            <a:sysClr val="windowText" lastClr="000000"/>
                          </a:solidFill>
                        </a:rPr>
                        <a:t>    None</a:t>
                      </a:r>
                      <a:endParaRPr lang="en-US" sz="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2" name="Rectangle 81"/>
          <p:cNvSpPr/>
          <p:nvPr userDrawn="1"/>
        </p:nvSpPr>
        <p:spPr>
          <a:xfrm>
            <a:off x="3819356" y="2112449"/>
            <a:ext cx="89818" cy="68592"/>
          </a:xfrm>
          <a:prstGeom prst="rect">
            <a:avLst/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3" name="Rectangle 82"/>
          <p:cNvSpPr/>
          <p:nvPr userDrawn="1"/>
        </p:nvSpPr>
        <p:spPr>
          <a:xfrm>
            <a:off x="3819356" y="2313585"/>
            <a:ext cx="89818" cy="68592"/>
          </a:xfrm>
          <a:prstGeom prst="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4" name="Rectangle 83"/>
          <p:cNvSpPr/>
          <p:nvPr userDrawn="1"/>
        </p:nvSpPr>
        <p:spPr>
          <a:xfrm>
            <a:off x="3819356" y="2514721"/>
            <a:ext cx="89818" cy="68592"/>
          </a:xfrm>
          <a:prstGeom prst="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4" name="Rectangle 113"/>
          <p:cNvSpPr/>
          <p:nvPr userDrawn="1"/>
        </p:nvSpPr>
        <p:spPr>
          <a:xfrm>
            <a:off x="3819356" y="2715857"/>
            <a:ext cx="89818" cy="68592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8" name="TextBox 127"/>
          <p:cNvSpPr txBox="1"/>
          <p:nvPr userDrawn="1"/>
        </p:nvSpPr>
        <p:spPr>
          <a:xfrm>
            <a:off x="4025282" y="3686014"/>
            <a:ext cx="7024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Protect &amp; Send</a:t>
            </a:r>
            <a:endParaRPr lang="en-US" sz="600" dirty="0"/>
          </a:p>
        </p:txBody>
      </p:sp>
      <p:grpSp>
        <p:nvGrpSpPr>
          <p:cNvPr id="129" name="Group 128"/>
          <p:cNvGrpSpPr/>
          <p:nvPr userDrawn="1"/>
        </p:nvGrpSpPr>
        <p:grpSpPr>
          <a:xfrm>
            <a:off x="4207426" y="3318996"/>
            <a:ext cx="338148" cy="338148"/>
            <a:chOff x="4419600" y="2438400"/>
            <a:chExt cx="319468" cy="319468"/>
          </a:xfrm>
        </p:grpSpPr>
        <p:pic>
          <p:nvPicPr>
            <p:cNvPr id="131" name="Picture 13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48201" y="2481119"/>
              <a:ext cx="274833" cy="274833"/>
            </a:xfrm>
            <a:prstGeom prst="rect">
              <a:avLst/>
            </a:prstGeom>
          </p:spPr>
        </p:pic>
        <p:sp>
          <p:nvSpPr>
            <p:cNvPr id="132" name="Oval 131"/>
            <p:cNvSpPr/>
            <p:nvPr userDrawn="1"/>
          </p:nvSpPr>
          <p:spPr>
            <a:xfrm>
              <a:off x="4419600" y="2438400"/>
              <a:ext cx="319468" cy="31946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4" name="TextBox 133"/>
          <p:cNvSpPr txBox="1"/>
          <p:nvPr userDrawn="1"/>
        </p:nvSpPr>
        <p:spPr>
          <a:xfrm>
            <a:off x="2057400" y="590550"/>
            <a:ext cx="2952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ym typeface="Wingdings" panose="05000000000000000000" pitchFamily="2" charset="2"/>
              </a:rPr>
              <a:t>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5293987" y="2088968"/>
            <a:ext cx="98009" cy="732745"/>
            <a:chOff x="5298137" y="2069553"/>
            <a:chExt cx="98009" cy="732745"/>
          </a:xfrm>
        </p:grpSpPr>
        <p:grpSp>
          <p:nvGrpSpPr>
            <p:cNvPr id="3" name="Group 2"/>
            <p:cNvGrpSpPr/>
            <p:nvPr userDrawn="1"/>
          </p:nvGrpSpPr>
          <p:grpSpPr>
            <a:xfrm>
              <a:off x="5298137" y="2279210"/>
              <a:ext cx="98009" cy="523088"/>
              <a:chOff x="5298137" y="2279210"/>
              <a:chExt cx="98009" cy="523088"/>
            </a:xfrm>
          </p:grpSpPr>
          <p:grpSp>
            <p:nvGrpSpPr>
              <p:cNvPr id="29" name="Group 28"/>
              <p:cNvGrpSpPr/>
              <p:nvPr userDrawn="1"/>
            </p:nvGrpSpPr>
            <p:grpSpPr>
              <a:xfrm>
                <a:off x="5298137" y="2279210"/>
                <a:ext cx="98009" cy="523088"/>
                <a:chOff x="3149396" y="2302561"/>
                <a:chExt cx="98009" cy="523088"/>
              </a:xfrm>
            </p:grpSpPr>
            <p:pic>
              <p:nvPicPr>
                <p:cNvPr id="31" name="Picture 30"/>
                <p:cNvPicPr>
                  <a:picLocks noChangeAspect="1"/>
                </p:cNvPicPr>
                <p:nvPr userDrawn="1"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49396" y="2721875"/>
                  <a:ext cx="98009" cy="103774"/>
                </a:xfrm>
                <a:prstGeom prst="rect">
                  <a:avLst/>
                </a:prstGeom>
              </p:spPr>
            </p:pic>
            <p:pic>
              <p:nvPicPr>
                <p:cNvPr id="32" name="Picture 31"/>
                <p:cNvPicPr>
                  <a:picLocks noChangeAspect="1"/>
                </p:cNvPicPr>
                <p:nvPr userDrawn="1"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49396" y="2302561"/>
                  <a:ext cx="98009" cy="103774"/>
                </a:xfrm>
                <a:prstGeom prst="rect">
                  <a:avLst/>
                </a:prstGeom>
              </p:spPr>
            </p:pic>
          </p:grpSp>
          <p:pic>
            <p:nvPicPr>
              <p:cNvPr id="33" name="Picture 32"/>
              <p:cNvPicPr>
                <a:picLocks noChangeAspect="1"/>
              </p:cNvPicPr>
              <p:nvPr userDrawn="1"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98137" y="2488867"/>
                <a:ext cx="98009" cy="103774"/>
              </a:xfrm>
              <a:prstGeom prst="rect">
                <a:avLst/>
              </a:prstGeom>
            </p:spPr>
          </p:pic>
        </p:grpSp>
        <p:pic>
          <p:nvPicPr>
            <p:cNvPr id="34" name="Picture 33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98137" y="2069553"/>
              <a:ext cx="98009" cy="103774"/>
            </a:xfrm>
            <a:prstGeom prst="rect">
              <a:avLst/>
            </a:prstGeom>
          </p:spPr>
        </p:pic>
      </p:grpSp>
      <p:sp>
        <p:nvSpPr>
          <p:cNvPr id="37" name="TextBox 36"/>
          <p:cNvSpPr txBox="1"/>
          <p:nvPr userDrawn="1"/>
        </p:nvSpPr>
        <p:spPr>
          <a:xfrm>
            <a:off x="5093610" y="1708800"/>
            <a:ext cx="4956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FFC000"/>
                </a:solidFill>
              </a:rPr>
              <a:t>Edit All</a:t>
            </a:r>
            <a:endParaRPr lang="en-US" sz="700" b="1" dirty="0">
              <a:solidFill>
                <a:srgbClr val="FFC000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028" y="1708800"/>
            <a:ext cx="157163" cy="157163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8053347" y="514350"/>
            <a:ext cx="228600" cy="4572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0613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0166" y="269575"/>
            <a:ext cx="155408" cy="155408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2945077" y="1504950"/>
            <a:ext cx="5343436" cy="2532932"/>
          </a:xfrm>
          <a:prstGeom prst="rect">
            <a:avLst/>
          </a:prstGeom>
          <a:solidFill>
            <a:schemeClr val="bg1"/>
          </a:solidFill>
          <a:ln w="12700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4264" y="1512898"/>
            <a:ext cx="190360" cy="200000"/>
          </a:xfrm>
          <a:prstGeom prst="rect">
            <a:avLst/>
          </a:prstGeom>
        </p:spPr>
      </p:pic>
      <p:sp>
        <p:nvSpPr>
          <p:cNvPr id="78" name="Rectangle 77"/>
          <p:cNvSpPr/>
          <p:nvPr userDrawn="1"/>
        </p:nvSpPr>
        <p:spPr>
          <a:xfrm>
            <a:off x="2989790" y="1832610"/>
            <a:ext cx="2529721" cy="12082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n-US" sz="8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81" name="Straight Connector 80"/>
          <p:cNvCxnSpPr/>
          <p:nvPr userDrawn="1"/>
        </p:nvCxnSpPr>
        <p:spPr>
          <a:xfrm>
            <a:off x="5486400" y="1857976"/>
            <a:ext cx="0" cy="9732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 userDrawn="1"/>
        </p:nvSpPr>
        <p:spPr>
          <a:xfrm>
            <a:off x="2797008" y="1687604"/>
            <a:ext cx="143981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u="sng" dirty="0" smtClean="0">
                <a:solidFill>
                  <a:schemeClr val="bg1">
                    <a:lumMod val="50000"/>
                  </a:schemeClr>
                </a:solidFill>
              </a:rPr>
              <a:t>  Attachments Classification</a:t>
            </a:r>
            <a:endParaRPr lang="en-US" sz="700" b="1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9" name="TextBox 108"/>
          <p:cNvSpPr txBox="1"/>
          <p:nvPr userDrawn="1"/>
        </p:nvSpPr>
        <p:spPr>
          <a:xfrm>
            <a:off x="2675784" y="3012503"/>
            <a:ext cx="74732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b="1" u="sng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Conditions</a:t>
            </a:r>
            <a:endParaRPr lang="en-US" sz="500" b="1" u="sng" dirty="0">
              <a:solidFill>
                <a:srgbClr val="FFC000"/>
              </a:solidFill>
            </a:endParaRPr>
          </a:p>
        </p:txBody>
      </p:sp>
      <p:sp>
        <p:nvSpPr>
          <p:cNvPr id="116" name="TextBox 115"/>
          <p:cNvSpPr txBox="1"/>
          <p:nvPr userDrawn="1"/>
        </p:nvSpPr>
        <p:spPr>
          <a:xfrm>
            <a:off x="3641194" y="1476287"/>
            <a:ext cx="11528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latin typeface="+mj-lt"/>
              </a:rPr>
              <a:t>Mail Date- Attachments</a:t>
            </a:r>
            <a:endParaRPr lang="en-US" sz="800" b="1" dirty="0">
              <a:latin typeface="+mj-lt"/>
            </a:endParaRPr>
          </a:p>
        </p:txBody>
      </p:sp>
      <p:cxnSp>
        <p:nvCxnSpPr>
          <p:cNvPr id="117" name="Straight Connector 116"/>
          <p:cNvCxnSpPr/>
          <p:nvPr userDrawn="1"/>
        </p:nvCxnSpPr>
        <p:spPr>
          <a:xfrm>
            <a:off x="3191498" y="1675690"/>
            <a:ext cx="226543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 userDrawn="1"/>
        </p:nvSpPr>
        <p:spPr>
          <a:xfrm>
            <a:off x="4953000" y="1475635"/>
            <a:ext cx="3385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 userDrawn="1">
            <p:extLst/>
          </p:nvPr>
        </p:nvGraphicFramePr>
        <p:xfrm>
          <a:off x="3010456" y="2041621"/>
          <a:ext cx="2394759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902"/>
                <a:gridCol w="773116"/>
                <a:gridCol w="618493"/>
                <a:gridCol w="309248"/>
              </a:tblGrid>
              <a:tr h="164050">
                <a:tc>
                  <a:txBody>
                    <a:bodyPr/>
                    <a:lstStyle/>
                    <a:p>
                      <a:pPr algn="ctr"/>
                      <a:r>
                        <a:rPr lang="en-US" sz="500" dirty="0" smtClean="0">
                          <a:solidFill>
                            <a:sysClr val="windowText" lastClr="000000"/>
                          </a:solidFill>
                        </a:rPr>
                        <a:t>Attachment</a:t>
                      </a:r>
                      <a:r>
                        <a:rPr lang="en-US" sz="500" baseline="0" dirty="0" smtClean="0">
                          <a:solidFill>
                            <a:sysClr val="windowText" lastClr="000000"/>
                          </a:solidFill>
                        </a:rPr>
                        <a:t> name</a:t>
                      </a:r>
                      <a:endParaRPr lang="en-US" sz="5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1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</a:t>
                      </a:r>
                      <a:endParaRPr lang="en-US" sz="700" b="1" kern="1200" baseline="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dirty="0" smtClean="0">
                          <a:solidFill>
                            <a:sysClr val="windowText" lastClr="000000"/>
                          </a:solidFill>
                        </a:rPr>
                        <a:t>Policy</a:t>
                      </a:r>
                      <a:endParaRPr lang="en-US" sz="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 smtClean="0">
                          <a:solidFill>
                            <a:sysClr val="windowText" lastClr="000000"/>
                          </a:solidFill>
                        </a:rPr>
                        <a:t>Edit</a:t>
                      </a:r>
                      <a:endParaRPr lang="en-US" sz="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4050"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ysClr val="windowText" lastClr="000000"/>
                          </a:solidFill>
                        </a:rPr>
                        <a:t>  A</a:t>
                      </a:r>
                      <a:endParaRPr 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  Classified 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>
                          <a:solidFill>
                            <a:sysClr val="windowText" lastClr="000000"/>
                          </a:solidFill>
                        </a:rPr>
                        <a:t>P3</a:t>
                      </a:r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4050"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ysClr val="windowText" lastClr="000000"/>
                          </a:solidFill>
                        </a:rPr>
                        <a:t>  B</a:t>
                      </a:r>
                      <a:endParaRPr 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    Secret</a:t>
                      </a:r>
                      <a:endParaRPr lang="en-US" sz="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>
                          <a:solidFill>
                            <a:sysClr val="windowText" lastClr="000000"/>
                          </a:solidFill>
                        </a:rPr>
                        <a:t>P23</a:t>
                      </a:r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4050"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ysClr val="windowText" lastClr="000000"/>
                          </a:solidFill>
                        </a:rPr>
                        <a:t>  C</a:t>
                      </a:r>
                      <a:endParaRPr 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   Secret</a:t>
                      </a:r>
                      <a:endParaRPr lang="en-US" sz="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>
                          <a:solidFill>
                            <a:sysClr val="windowText" lastClr="000000"/>
                          </a:solidFill>
                        </a:rPr>
                        <a:t>P23</a:t>
                      </a:r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4050"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ysClr val="windowText" lastClr="000000"/>
                          </a:solidFill>
                        </a:rPr>
                        <a:t>  D</a:t>
                      </a:r>
                      <a:endParaRPr 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>
                          <a:solidFill>
                            <a:sysClr val="windowText" lastClr="000000"/>
                          </a:solidFill>
                        </a:rPr>
                        <a:t>    None</a:t>
                      </a:r>
                      <a:endParaRPr lang="en-US" sz="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2" name="Rectangle 81"/>
          <p:cNvSpPr/>
          <p:nvPr userDrawn="1"/>
        </p:nvSpPr>
        <p:spPr>
          <a:xfrm>
            <a:off x="3714354" y="2286550"/>
            <a:ext cx="89818" cy="68592"/>
          </a:xfrm>
          <a:prstGeom prst="rect">
            <a:avLst/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3" name="Rectangle 82"/>
          <p:cNvSpPr/>
          <p:nvPr userDrawn="1"/>
        </p:nvSpPr>
        <p:spPr>
          <a:xfrm>
            <a:off x="3714354" y="2487686"/>
            <a:ext cx="89818" cy="68592"/>
          </a:xfrm>
          <a:prstGeom prst="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4" name="Rectangle 83"/>
          <p:cNvSpPr/>
          <p:nvPr userDrawn="1"/>
        </p:nvSpPr>
        <p:spPr>
          <a:xfrm>
            <a:off x="3714354" y="2688822"/>
            <a:ext cx="89818" cy="68592"/>
          </a:xfrm>
          <a:prstGeom prst="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4" name="Rectangle 113"/>
          <p:cNvSpPr/>
          <p:nvPr userDrawn="1"/>
        </p:nvSpPr>
        <p:spPr>
          <a:xfrm>
            <a:off x="3714354" y="2889958"/>
            <a:ext cx="89818" cy="68592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8" name="TextBox 127"/>
          <p:cNvSpPr txBox="1"/>
          <p:nvPr userDrawn="1"/>
        </p:nvSpPr>
        <p:spPr>
          <a:xfrm>
            <a:off x="3885608" y="3617445"/>
            <a:ext cx="7024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solidFill>
                  <a:schemeClr val="bg1">
                    <a:lumMod val="75000"/>
                  </a:schemeClr>
                </a:solidFill>
              </a:rPr>
              <a:t>Protect &amp; Send</a:t>
            </a:r>
            <a:endParaRPr lang="en-US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29" name="Group 128"/>
          <p:cNvGrpSpPr/>
          <p:nvPr userDrawn="1"/>
        </p:nvGrpSpPr>
        <p:grpSpPr>
          <a:xfrm>
            <a:off x="4067752" y="3250427"/>
            <a:ext cx="338148" cy="338148"/>
            <a:chOff x="4419600" y="2438400"/>
            <a:chExt cx="319468" cy="319468"/>
          </a:xfrm>
        </p:grpSpPr>
        <p:pic>
          <p:nvPicPr>
            <p:cNvPr id="131" name="Picture 130"/>
            <p:cNvPicPr>
              <a:picLocks noChangeAspect="1"/>
            </p:cNvPicPr>
            <p:nvPr userDrawn="1"/>
          </p:nvPicPr>
          <p:blipFill>
            <a:blip r:embed="rId3" cstate="email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48201" y="2481119"/>
              <a:ext cx="274833" cy="274833"/>
            </a:xfrm>
            <a:prstGeom prst="rect">
              <a:avLst/>
            </a:prstGeom>
          </p:spPr>
        </p:pic>
        <p:sp>
          <p:nvSpPr>
            <p:cNvPr id="132" name="Oval 131"/>
            <p:cNvSpPr/>
            <p:nvPr userDrawn="1"/>
          </p:nvSpPr>
          <p:spPr>
            <a:xfrm>
              <a:off x="4419600" y="2438400"/>
              <a:ext cx="319468" cy="319468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1"/>
          <p:cNvGrpSpPr/>
          <p:nvPr userDrawn="1"/>
        </p:nvGrpSpPr>
        <p:grpSpPr>
          <a:xfrm>
            <a:off x="5624557" y="1543018"/>
            <a:ext cx="2592613" cy="1447800"/>
            <a:chOff x="2669950" y="895350"/>
            <a:chExt cx="2592613" cy="1600200"/>
          </a:xfrm>
        </p:grpSpPr>
        <p:sp>
          <p:nvSpPr>
            <p:cNvPr id="74" name="Rectangle 73"/>
            <p:cNvSpPr/>
            <p:nvPr/>
          </p:nvSpPr>
          <p:spPr>
            <a:xfrm>
              <a:off x="2727960" y="895350"/>
              <a:ext cx="2534603" cy="1600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66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727960" y="1204913"/>
              <a:ext cx="2531454" cy="2286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669950" y="1047147"/>
              <a:ext cx="675185" cy="221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b="1" dirty="0" smtClean="0">
                  <a:solidFill>
                    <a:schemeClr val="bg2">
                      <a:lumMod val="50000"/>
                    </a:schemeClr>
                  </a:solidFill>
                  <a:latin typeface="+mn-lt"/>
                </a:rPr>
                <a:t>Classification</a:t>
              </a:r>
              <a:endParaRPr lang="en-US" sz="700" b="1" dirty="0">
                <a:solidFill>
                  <a:schemeClr val="bg2">
                    <a:lumMod val="50000"/>
                  </a:schemeClr>
                </a:solidFill>
                <a:latin typeface="+mn-lt"/>
              </a:endParaRPr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46591" y="909666"/>
              <a:ext cx="200000" cy="200000"/>
            </a:xfrm>
            <a:prstGeom prst="rect">
              <a:avLst/>
            </a:prstGeom>
          </p:spPr>
        </p:pic>
        <p:sp>
          <p:nvSpPr>
            <p:cNvPr id="80" name="Rectangle 79"/>
            <p:cNvSpPr/>
            <p:nvPr/>
          </p:nvSpPr>
          <p:spPr>
            <a:xfrm>
              <a:off x="2790225" y="1254773"/>
              <a:ext cx="68592" cy="68592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3151252" y="1254773"/>
              <a:ext cx="68592" cy="68592"/>
            </a:xfrm>
            <a:prstGeom prst="rect">
              <a:avLst/>
            </a:prstGeom>
            <a:solidFill>
              <a:srgbClr val="C00000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3507643" y="1254773"/>
              <a:ext cx="68592" cy="68592"/>
            </a:xfrm>
            <a:prstGeom prst="rect">
              <a:avLst/>
            </a:prstGeom>
            <a:solidFill>
              <a:srgbClr val="FFC000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3858270" y="1254773"/>
              <a:ext cx="68592" cy="68592"/>
            </a:xfrm>
            <a:prstGeom prst="rect">
              <a:avLst/>
            </a:prstGeom>
            <a:solidFill>
              <a:srgbClr val="FFFF00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222067" y="1254773"/>
              <a:ext cx="68592" cy="68592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092015" y="1206045"/>
              <a:ext cx="357870" cy="222706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4540660" y="1206045"/>
              <a:ext cx="357870" cy="222706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807181" y="1207753"/>
              <a:ext cx="357870" cy="222706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598427" y="1254773"/>
              <a:ext cx="68592" cy="68592"/>
            </a:xfrm>
            <a:prstGeom prst="rect">
              <a:avLst/>
            </a:prstGeom>
            <a:solidFill>
              <a:srgbClr val="00B0F0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958560" y="1254773"/>
              <a:ext cx="68592" cy="6859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5" name="Rectangle 94"/>
          <p:cNvSpPr/>
          <p:nvPr userDrawn="1"/>
        </p:nvSpPr>
        <p:spPr>
          <a:xfrm>
            <a:off x="5682567" y="2023966"/>
            <a:ext cx="2531454" cy="10628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 userDrawn="1"/>
        </p:nvSpPr>
        <p:spPr>
          <a:xfrm>
            <a:off x="6385462" y="1504950"/>
            <a:ext cx="7793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latin typeface="+mj-lt"/>
              </a:rPr>
              <a:t>File name-A/ C</a:t>
            </a:r>
            <a:endParaRPr lang="en-US" sz="800" b="1" dirty="0">
              <a:latin typeface="+mj-lt"/>
            </a:endParaRPr>
          </a:p>
        </p:txBody>
      </p:sp>
      <p:cxnSp>
        <p:nvCxnSpPr>
          <p:cNvPr id="97" name="Straight Connector 96"/>
          <p:cNvCxnSpPr/>
          <p:nvPr userDrawn="1"/>
        </p:nvCxnSpPr>
        <p:spPr>
          <a:xfrm>
            <a:off x="5967253" y="1680358"/>
            <a:ext cx="226543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 userDrawn="1"/>
        </p:nvGrpSpPr>
        <p:grpSpPr>
          <a:xfrm>
            <a:off x="5607263" y="1884944"/>
            <a:ext cx="2544358" cy="178778"/>
            <a:chOff x="3262256" y="1770676"/>
            <a:chExt cx="2544358" cy="178778"/>
          </a:xfrm>
        </p:grpSpPr>
        <p:sp>
          <p:nvSpPr>
            <p:cNvPr id="99" name="TextBox 98"/>
            <p:cNvSpPr txBox="1"/>
            <p:nvPr userDrawn="1"/>
          </p:nvSpPr>
          <p:spPr>
            <a:xfrm>
              <a:off x="3262256" y="1780177"/>
              <a:ext cx="760732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US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 Top Secret</a:t>
              </a:r>
              <a:endParaRPr 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sp>
          <p:nvSpPr>
            <p:cNvPr id="100" name="TextBox 99"/>
            <p:cNvSpPr txBox="1"/>
            <p:nvPr userDrawn="1"/>
          </p:nvSpPr>
          <p:spPr>
            <a:xfrm>
              <a:off x="3622246" y="1780176"/>
              <a:ext cx="873554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US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Top Guarded</a:t>
              </a:r>
              <a:endParaRPr 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sp>
          <p:nvSpPr>
            <p:cNvPr id="101" name="TextBox 100"/>
            <p:cNvSpPr txBox="1"/>
            <p:nvPr userDrawn="1"/>
          </p:nvSpPr>
          <p:spPr>
            <a:xfrm>
              <a:off x="4004130" y="1779566"/>
              <a:ext cx="799309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US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Guarded</a:t>
              </a:r>
              <a:endParaRPr 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sp>
          <p:nvSpPr>
            <p:cNvPr id="102" name="Rectangle 101"/>
            <p:cNvSpPr/>
            <p:nvPr userDrawn="1"/>
          </p:nvSpPr>
          <p:spPr>
            <a:xfrm>
              <a:off x="4355483" y="1771946"/>
              <a:ext cx="1012168" cy="1692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rtl="0"/>
              <a:r>
                <a:rPr lang="en-US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Classified A</a:t>
              </a:r>
              <a:endParaRPr 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sp>
          <p:nvSpPr>
            <p:cNvPr id="103" name="Rectangle 102"/>
            <p:cNvSpPr/>
            <p:nvPr userDrawn="1"/>
          </p:nvSpPr>
          <p:spPr>
            <a:xfrm>
              <a:off x="4726895" y="1771978"/>
              <a:ext cx="1007970" cy="1692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rtl="0"/>
              <a:r>
                <a:rPr lang="en-US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Classified B</a:t>
              </a:r>
              <a:endParaRPr 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sp>
          <p:nvSpPr>
            <p:cNvPr id="104" name="Rectangle 103"/>
            <p:cNvSpPr/>
            <p:nvPr userDrawn="1"/>
          </p:nvSpPr>
          <p:spPr>
            <a:xfrm>
              <a:off x="4739035" y="1770752"/>
              <a:ext cx="779173" cy="1692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General</a:t>
              </a:r>
              <a:endParaRPr 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sp>
          <p:nvSpPr>
            <p:cNvPr id="105" name="Rectangle 104"/>
            <p:cNvSpPr/>
            <p:nvPr userDrawn="1"/>
          </p:nvSpPr>
          <p:spPr>
            <a:xfrm>
              <a:off x="5027441" y="1770676"/>
              <a:ext cx="779173" cy="1692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NONE</a:t>
              </a:r>
              <a:endParaRPr 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</p:grpSp>
      <p:sp>
        <p:nvSpPr>
          <p:cNvPr id="106" name="Rectangle 105"/>
          <p:cNvSpPr/>
          <p:nvPr userDrawn="1"/>
        </p:nvSpPr>
        <p:spPr>
          <a:xfrm>
            <a:off x="6078807" y="2318353"/>
            <a:ext cx="1633851" cy="17988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1" name="TextBox 110"/>
          <p:cNvSpPr txBox="1"/>
          <p:nvPr userDrawn="1"/>
        </p:nvSpPr>
        <p:spPr>
          <a:xfrm>
            <a:off x="5597585" y="2140146"/>
            <a:ext cx="4812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  Policy</a:t>
            </a:r>
            <a:endParaRPr lang="en-US" sz="800" b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112" name="Picture 1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6054" y="2172202"/>
            <a:ext cx="147636" cy="147636"/>
          </a:xfrm>
          <a:prstGeom prst="rect">
            <a:avLst/>
          </a:prstGeom>
        </p:spPr>
      </p:pic>
      <p:sp>
        <p:nvSpPr>
          <p:cNvPr id="119" name="Flowchart: Merge 118"/>
          <p:cNvSpPr/>
          <p:nvPr userDrawn="1"/>
        </p:nvSpPr>
        <p:spPr>
          <a:xfrm rot="10800000" flipV="1">
            <a:off x="7564214" y="2395345"/>
            <a:ext cx="97977" cy="48140"/>
          </a:xfrm>
          <a:prstGeom prst="flowChartMerg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/>
          <p:cNvSpPr txBox="1"/>
          <p:nvPr userDrawn="1"/>
        </p:nvSpPr>
        <p:spPr>
          <a:xfrm>
            <a:off x="6505676" y="2807352"/>
            <a:ext cx="82266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Re-Protect &amp; Save</a:t>
            </a:r>
            <a:endParaRPr lang="en-US" sz="600" dirty="0"/>
          </a:p>
        </p:txBody>
      </p:sp>
      <p:pic>
        <p:nvPicPr>
          <p:cNvPr id="124" name="Picture 123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1788" y="2515784"/>
            <a:ext cx="322633" cy="322633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5991" y="2166706"/>
            <a:ext cx="176386" cy="167567"/>
          </a:xfrm>
          <a:prstGeom prst="rect">
            <a:avLst/>
          </a:prstGeom>
        </p:spPr>
      </p:pic>
      <p:sp>
        <p:nvSpPr>
          <p:cNvPr id="130" name="TextBox 129"/>
          <p:cNvSpPr txBox="1"/>
          <p:nvPr userDrawn="1"/>
        </p:nvSpPr>
        <p:spPr>
          <a:xfrm>
            <a:off x="7949958" y="1505409"/>
            <a:ext cx="3385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3" name="Group 132"/>
          <p:cNvGrpSpPr/>
          <p:nvPr userDrawn="1"/>
        </p:nvGrpSpPr>
        <p:grpSpPr>
          <a:xfrm rot="16200000">
            <a:off x="8067491" y="1691870"/>
            <a:ext cx="45719" cy="189783"/>
            <a:chOff x="5774227" y="1554291"/>
            <a:chExt cx="45720" cy="189783"/>
          </a:xfrm>
        </p:grpSpPr>
        <p:sp>
          <p:nvSpPr>
            <p:cNvPr id="134" name="Rectangle 133"/>
            <p:cNvSpPr/>
            <p:nvPr userDrawn="1"/>
          </p:nvSpPr>
          <p:spPr>
            <a:xfrm>
              <a:off x="5774228" y="1554291"/>
              <a:ext cx="45719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/>
            <p:cNvSpPr/>
            <p:nvPr userDrawn="1"/>
          </p:nvSpPr>
          <p:spPr>
            <a:xfrm>
              <a:off x="5774228" y="1625420"/>
              <a:ext cx="45719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/>
            <p:cNvSpPr/>
            <p:nvPr userDrawn="1"/>
          </p:nvSpPr>
          <p:spPr>
            <a:xfrm>
              <a:off x="5774227" y="1698355"/>
              <a:ext cx="45719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8" name="TextBox 137"/>
          <p:cNvSpPr txBox="1"/>
          <p:nvPr userDrawn="1"/>
        </p:nvSpPr>
        <p:spPr>
          <a:xfrm>
            <a:off x="2057400" y="590550"/>
            <a:ext cx="2952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ym typeface="Wingdings" panose="05000000000000000000" pitchFamily="2" charset="2"/>
              </a:rPr>
              <a:t></a:t>
            </a:r>
            <a:endParaRPr lang="en-US" dirty="0"/>
          </a:p>
        </p:txBody>
      </p:sp>
      <p:sp>
        <p:nvSpPr>
          <p:cNvPr id="137" name="TextBox 136"/>
          <p:cNvSpPr txBox="1"/>
          <p:nvPr userDrawn="1"/>
        </p:nvSpPr>
        <p:spPr>
          <a:xfrm>
            <a:off x="5014151" y="1860986"/>
            <a:ext cx="4956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FFC000"/>
                </a:solidFill>
              </a:rPr>
              <a:t>Edit All</a:t>
            </a:r>
            <a:endParaRPr lang="en-US" sz="700" b="1" dirty="0">
              <a:solidFill>
                <a:srgbClr val="FFC000"/>
              </a:solidFill>
            </a:endParaRPr>
          </a:p>
        </p:txBody>
      </p:sp>
      <p:pic>
        <p:nvPicPr>
          <p:cNvPr id="139" name="Picture 138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5569" y="1860986"/>
            <a:ext cx="157163" cy="157163"/>
          </a:xfrm>
          <a:prstGeom prst="rect">
            <a:avLst/>
          </a:prstGeom>
        </p:spPr>
      </p:pic>
      <p:grpSp>
        <p:nvGrpSpPr>
          <p:cNvPr id="146" name="Group 145"/>
          <p:cNvGrpSpPr/>
          <p:nvPr userDrawn="1"/>
        </p:nvGrpSpPr>
        <p:grpSpPr>
          <a:xfrm>
            <a:off x="5178055" y="2241676"/>
            <a:ext cx="109738" cy="714184"/>
            <a:chOff x="3139875" y="2111465"/>
            <a:chExt cx="109738" cy="714184"/>
          </a:xfrm>
        </p:grpSpPr>
        <p:pic>
          <p:nvPicPr>
            <p:cNvPr id="147" name="Picture 146"/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39875" y="2111465"/>
              <a:ext cx="109738" cy="95106"/>
            </a:xfrm>
            <a:prstGeom prst="rect">
              <a:avLst/>
            </a:prstGeom>
          </p:spPr>
        </p:pic>
        <p:pic>
          <p:nvPicPr>
            <p:cNvPr id="149" name="Picture 148"/>
            <p:cNvPicPr>
              <a:picLocks noChangeAspect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43039" y="2721875"/>
              <a:ext cx="98009" cy="103774"/>
            </a:xfrm>
            <a:prstGeom prst="rect">
              <a:avLst/>
            </a:prstGeom>
          </p:spPr>
        </p:pic>
        <p:pic>
          <p:nvPicPr>
            <p:cNvPr id="150" name="Picture 149"/>
            <p:cNvPicPr>
              <a:picLocks noChangeAspect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46854" y="2315976"/>
              <a:ext cx="98009" cy="103774"/>
            </a:xfrm>
            <a:prstGeom prst="rect">
              <a:avLst/>
            </a:prstGeom>
          </p:spPr>
        </p:pic>
      </p:grpSp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5034" y="2695985"/>
            <a:ext cx="109738" cy="95106"/>
          </a:xfrm>
          <a:prstGeom prst="rect">
            <a:avLst/>
          </a:prstGeom>
        </p:spPr>
      </p:pic>
      <p:sp>
        <p:nvSpPr>
          <p:cNvPr id="70" name="Rectangle 69"/>
          <p:cNvSpPr/>
          <p:nvPr userDrawn="1"/>
        </p:nvSpPr>
        <p:spPr>
          <a:xfrm>
            <a:off x="2989790" y="3040901"/>
            <a:ext cx="2529721" cy="369049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059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33400" y="571505"/>
            <a:ext cx="8458200" cy="4400549"/>
          </a:xfrm>
          <a:prstGeom prst="rect">
            <a:avLst/>
          </a:prstGeom>
        </p:spPr>
        <p:txBody>
          <a:bodyPr lIns="43935" tIns="21969" rIns="43935" bIns="21969"/>
          <a:lstStyle>
            <a:lvl1pPr marL="266700" marR="0" indent="-266700" algn="l" defTabSz="439363" rtl="0" eaLnBrk="1" fontAlgn="auto" latinLnBrk="0" hangingPunct="1">
              <a:lnSpc>
                <a:spcPct val="150000"/>
              </a:lnSpc>
              <a:spcBef>
                <a:spcPts val="481"/>
              </a:spcBef>
              <a:spcAft>
                <a:spcPts val="0"/>
              </a:spcAft>
              <a:buClr>
                <a:srgbClr val="00AFDE"/>
              </a:buClr>
              <a:buSzPct val="150000"/>
              <a:buFont typeface="Calibri" panose="020F0502020204030204" pitchFamily="34" charset="0"/>
              <a:buChar char="•"/>
              <a:tabLst/>
              <a:defRPr sz="1200">
                <a:solidFill>
                  <a:srgbClr val="85858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22300" indent="-266700" algn="l" rtl="0">
              <a:lnSpc>
                <a:spcPct val="150000"/>
              </a:lnSpc>
              <a:buClr>
                <a:srgbClr val="00AFDE"/>
              </a:buClr>
              <a:buSzPct val="150000"/>
              <a:buFont typeface="Calibri" panose="020F0502020204030204" pitchFamily="34" charset="0"/>
              <a:buChar char="•"/>
              <a:defRPr sz="1100">
                <a:solidFill>
                  <a:srgbClr val="85858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90600" indent="-266700" algn="l" rtl="0">
              <a:lnSpc>
                <a:spcPct val="150000"/>
              </a:lnSpc>
              <a:buClr>
                <a:srgbClr val="00AFDE"/>
              </a:buClr>
              <a:buSzPct val="150000"/>
              <a:buFont typeface="Calibri" panose="020F0502020204030204" pitchFamily="34" charset="0"/>
              <a:buChar char="•"/>
              <a:defRPr sz="1100">
                <a:solidFill>
                  <a:srgbClr val="85858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46200" indent="-266700" algn="l" rtl="0">
              <a:lnSpc>
                <a:spcPct val="150000"/>
              </a:lnSpc>
              <a:buClr>
                <a:srgbClr val="00AFDE"/>
              </a:buClr>
              <a:buSzPct val="150000"/>
              <a:buFont typeface="Calibri" panose="020F0502020204030204" pitchFamily="34" charset="0"/>
              <a:buChar char="•"/>
              <a:defRPr sz="1100">
                <a:solidFill>
                  <a:srgbClr val="85858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701800" indent="-266700" algn="l" rtl="0">
              <a:lnSpc>
                <a:spcPct val="150000"/>
              </a:lnSpc>
              <a:buClr>
                <a:srgbClr val="00AFDE"/>
              </a:buClr>
              <a:buSzPct val="150000"/>
              <a:buFont typeface="Calibri" panose="020F0502020204030204" pitchFamily="34" charset="0"/>
              <a:buChar char="•"/>
              <a:defRPr sz="1100">
                <a:solidFill>
                  <a:srgbClr val="85858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33400" y="0"/>
            <a:ext cx="8222344" cy="411480"/>
          </a:xfrm>
          <a:prstGeom prst="rect">
            <a:avLst/>
          </a:prstGeom>
        </p:spPr>
        <p:txBody>
          <a:bodyPr lIns="43935" tIns="21969" rIns="43935" bIns="21969" anchor="ctr"/>
          <a:lstStyle>
            <a:lvl1pPr marL="0" marR="0" indent="0" algn="l" defTabSz="439363" rtl="0" eaLnBrk="1" fontAlgn="auto" latinLnBrk="0" hangingPunct="1">
              <a:lnSpc>
                <a:spcPct val="90000"/>
              </a:lnSpc>
              <a:spcBef>
                <a:spcPts val="4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he-IL" sz="2100" kern="12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555833" y="95250"/>
            <a:ext cx="669925" cy="394335"/>
          </a:xfrm>
          <a:prstGeom prst="rect">
            <a:avLst/>
          </a:prstGeom>
        </p:spPr>
        <p:txBody>
          <a:bodyPr lIns="43942" tIns="21972" rIns="43942" bIns="21972"/>
          <a:lstStyle>
            <a:defPPr>
              <a:defRPr lang="he-IL"/>
            </a:defPPr>
            <a:lvl1pPr algn="ctr" defTabSz="685503" rtl="1" fontAlgn="auto">
              <a:spcBef>
                <a:spcPts val="0"/>
              </a:spcBef>
              <a:spcAft>
                <a:spcPts val="0"/>
              </a:spcAft>
              <a:defRPr sz="1300" kern="1200" smtClean="0">
                <a:solidFill>
                  <a:prstClr val="white"/>
                </a:solidFill>
                <a:latin typeface="+mn-lt"/>
                <a:ea typeface="+mn-ea"/>
                <a:cs typeface="+mn-cs"/>
              </a:defRPr>
            </a:lvl1pPr>
            <a:lvl2pPr marL="457123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245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368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491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5613" algn="l" defTabSz="91424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2736" algn="l" defTabSz="91424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199858" algn="l" defTabSz="91424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6980" algn="l" defTabSz="91424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213824C5-6AD7-4510-842F-CBE3B73BB737}" type="slidenum">
              <a:rPr lang="he-IL" smtClean="0"/>
              <a:pPr>
                <a:defRPr/>
              </a:pPr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954254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0166" y="269575"/>
            <a:ext cx="155408" cy="155408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3050079" y="1337748"/>
            <a:ext cx="2624420" cy="2532932"/>
          </a:xfrm>
          <a:prstGeom prst="rect">
            <a:avLst/>
          </a:prstGeom>
          <a:solidFill>
            <a:schemeClr val="bg1"/>
          </a:solidFill>
          <a:ln w="12700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266" y="1345696"/>
            <a:ext cx="190360" cy="200000"/>
          </a:xfrm>
          <a:prstGeom prst="rect">
            <a:avLst/>
          </a:prstGeom>
        </p:spPr>
      </p:pic>
      <p:sp>
        <p:nvSpPr>
          <p:cNvPr id="78" name="Rectangle 77"/>
          <p:cNvSpPr/>
          <p:nvPr userDrawn="1"/>
        </p:nvSpPr>
        <p:spPr>
          <a:xfrm>
            <a:off x="3094792" y="1728350"/>
            <a:ext cx="2529721" cy="12082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n-US" sz="8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81" name="Straight Connector 80"/>
          <p:cNvCxnSpPr/>
          <p:nvPr userDrawn="1"/>
        </p:nvCxnSpPr>
        <p:spPr>
          <a:xfrm>
            <a:off x="5590527" y="1754300"/>
            <a:ext cx="0" cy="9732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 userDrawn="1"/>
        </p:nvSpPr>
        <p:spPr>
          <a:xfrm>
            <a:off x="2902010" y="1520402"/>
            <a:ext cx="143981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u="sng" dirty="0" smtClean="0">
                <a:solidFill>
                  <a:schemeClr val="bg1">
                    <a:lumMod val="50000"/>
                  </a:schemeClr>
                </a:solidFill>
              </a:rPr>
              <a:t>  Attachments Classification</a:t>
            </a:r>
            <a:endParaRPr lang="en-US" sz="700" b="1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8" name="Rectangle 107"/>
          <p:cNvSpPr/>
          <p:nvPr userDrawn="1"/>
        </p:nvSpPr>
        <p:spPr>
          <a:xfrm>
            <a:off x="3094791" y="2993729"/>
            <a:ext cx="2455687" cy="27120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TextBox 108"/>
          <p:cNvSpPr txBox="1"/>
          <p:nvPr userDrawn="1"/>
        </p:nvSpPr>
        <p:spPr>
          <a:xfrm>
            <a:off x="2820275" y="2967090"/>
            <a:ext cx="74732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b="1" u="sng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Conditions</a:t>
            </a:r>
            <a:endParaRPr lang="en-US" sz="500" b="1" u="sng" dirty="0">
              <a:solidFill>
                <a:srgbClr val="FFC000"/>
              </a:solidFill>
            </a:endParaRPr>
          </a:p>
        </p:txBody>
      </p:sp>
      <p:sp>
        <p:nvSpPr>
          <p:cNvPr id="116" name="TextBox 115"/>
          <p:cNvSpPr txBox="1"/>
          <p:nvPr userDrawn="1"/>
        </p:nvSpPr>
        <p:spPr>
          <a:xfrm>
            <a:off x="3746196" y="1309085"/>
            <a:ext cx="11528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latin typeface="+mj-lt"/>
              </a:rPr>
              <a:t>Mail Date- Attachments</a:t>
            </a:r>
            <a:endParaRPr lang="en-US" sz="800" b="1" dirty="0">
              <a:latin typeface="+mj-lt"/>
            </a:endParaRPr>
          </a:p>
        </p:txBody>
      </p:sp>
      <p:cxnSp>
        <p:nvCxnSpPr>
          <p:cNvPr id="117" name="Straight Connector 116"/>
          <p:cNvCxnSpPr/>
          <p:nvPr userDrawn="1"/>
        </p:nvCxnSpPr>
        <p:spPr>
          <a:xfrm>
            <a:off x="3391989" y="1468976"/>
            <a:ext cx="226543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 userDrawn="1"/>
        </p:nvSpPr>
        <p:spPr>
          <a:xfrm>
            <a:off x="5398354" y="1323356"/>
            <a:ext cx="3385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 userDrawn="1">
            <p:extLst/>
          </p:nvPr>
        </p:nvGraphicFramePr>
        <p:xfrm>
          <a:off x="3124199" y="1865916"/>
          <a:ext cx="2362203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469"/>
                <a:gridCol w="762605"/>
                <a:gridCol w="610084"/>
                <a:gridCol w="305045"/>
              </a:tblGrid>
              <a:tr h="164050">
                <a:tc>
                  <a:txBody>
                    <a:bodyPr/>
                    <a:lstStyle/>
                    <a:p>
                      <a:pPr algn="ctr"/>
                      <a:r>
                        <a:rPr lang="en-US" sz="500" dirty="0" smtClean="0">
                          <a:solidFill>
                            <a:sysClr val="windowText" lastClr="000000"/>
                          </a:solidFill>
                        </a:rPr>
                        <a:t>Attachment</a:t>
                      </a:r>
                      <a:r>
                        <a:rPr lang="en-US" sz="500" baseline="0" dirty="0" smtClean="0">
                          <a:solidFill>
                            <a:sysClr val="windowText" lastClr="000000"/>
                          </a:solidFill>
                        </a:rPr>
                        <a:t> name</a:t>
                      </a:r>
                      <a:endParaRPr lang="en-US" sz="5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1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</a:t>
                      </a:r>
                      <a:endParaRPr lang="en-US" sz="700" b="1" kern="1200" baseline="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dirty="0" smtClean="0">
                          <a:solidFill>
                            <a:sysClr val="windowText" lastClr="000000"/>
                          </a:solidFill>
                        </a:rPr>
                        <a:t>Policy</a:t>
                      </a:r>
                      <a:endParaRPr lang="en-US" sz="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 smtClean="0">
                          <a:solidFill>
                            <a:sysClr val="windowText" lastClr="000000"/>
                          </a:solidFill>
                        </a:rPr>
                        <a:t>Edit</a:t>
                      </a:r>
                      <a:endParaRPr lang="en-US" sz="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4050"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ysClr val="windowText" lastClr="000000"/>
                          </a:solidFill>
                        </a:rPr>
                        <a:t>  A</a:t>
                      </a:r>
                      <a:endParaRPr 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  Classified 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>
                          <a:solidFill>
                            <a:sysClr val="windowText" lastClr="000000"/>
                          </a:solidFill>
                        </a:rPr>
                        <a:t>P3</a:t>
                      </a:r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4050"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ysClr val="windowText" lastClr="000000"/>
                          </a:solidFill>
                        </a:rPr>
                        <a:t>  B</a:t>
                      </a:r>
                      <a:endParaRPr 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    Secret</a:t>
                      </a:r>
                      <a:endParaRPr lang="en-US" sz="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>
                          <a:solidFill>
                            <a:sysClr val="windowText" lastClr="000000"/>
                          </a:solidFill>
                        </a:rPr>
                        <a:t>P23</a:t>
                      </a:r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4050"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ysClr val="windowText" lastClr="000000"/>
                          </a:solidFill>
                        </a:rPr>
                        <a:t>  C</a:t>
                      </a:r>
                      <a:endParaRPr 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   Secret</a:t>
                      </a:r>
                      <a:endParaRPr lang="en-US" sz="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>
                          <a:solidFill>
                            <a:sysClr val="windowText" lastClr="000000"/>
                          </a:solidFill>
                        </a:rPr>
                        <a:t>P23</a:t>
                      </a:r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4050"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ysClr val="windowText" lastClr="000000"/>
                          </a:solidFill>
                        </a:rPr>
                        <a:t>  D</a:t>
                      </a:r>
                      <a:endParaRPr 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>
                          <a:solidFill>
                            <a:sysClr val="windowText" lastClr="000000"/>
                          </a:solidFill>
                        </a:rPr>
                        <a:t>    None</a:t>
                      </a:r>
                      <a:endParaRPr lang="en-US" sz="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2" name="Rectangle 81"/>
          <p:cNvSpPr/>
          <p:nvPr userDrawn="1"/>
        </p:nvSpPr>
        <p:spPr>
          <a:xfrm>
            <a:off x="3819356" y="2112449"/>
            <a:ext cx="89818" cy="68592"/>
          </a:xfrm>
          <a:prstGeom prst="rect">
            <a:avLst/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3" name="Rectangle 82"/>
          <p:cNvSpPr/>
          <p:nvPr userDrawn="1"/>
        </p:nvSpPr>
        <p:spPr>
          <a:xfrm>
            <a:off x="3819356" y="2313585"/>
            <a:ext cx="89818" cy="68592"/>
          </a:xfrm>
          <a:prstGeom prst="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4" name="Rectangle 83"/>
          <p:cNvSpPr/>
          <p:nvPr userDrawn="1"/>
        </p:nvSpPr>
        <p:spPr>
          <a:xfrm>
            <a:off x="3819356" y="2514721"/>
            <a:ext cx="89818" cy="68592"/>
          </a:xfrm>
          <a:prstGeom prst="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4" name="Rectangle 113"/>
          <p:cNvSpPr/>
          <p:nvPr userDrawn="1"/>
        </p:nvSpPr>
        <p:spPr>
          <a:xfrm>
            <a:off x="3819356" y="2715857"/>
            <a:ext cx="89818" cy="68592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8" name="TextBox 127"/>
          <p:cNvSpPr txBox="1"/>
          <p:nvPr userDrawn="1"/>
        </p:nvSpPr>
        <p:spPr>
          <a:xfrm>
            <a:off x="4025282" y="3686014"/>
            <a:ext cx="7024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Protect &amp; Send</a:t>
            </a:r>
            <a:endParaRPr lang="en-US" sz="600" dirty="0"/>
          </a:p>
        </p:txBody>
      </p:sp>
      <p:grpSp>
        <p:nvGrpSpPr>
          <p:cNvPr id="129" name="Group 128"/>
          <p:cNvGrpSpPr/>
          <p:nvPr userDrawn="1"/>
        </p:nvGrpSpPr>
        <p:grpSpPr>
          <a:xfrm>
            <a:off x="4207426" y="3318996"/>
            <a:ext cx="338148" cy="338148"/>
            <a:chOff x="4419600" y="2438400"/>
            <a:chExt cx="319468" cy="319468"/>
          </a:xfrm>
        </p:grpSpPr>
        <p:pic>
          <p:nvPicPr>
            <p:cNvPr id="131" name="Picture 13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48201" y="2481119"/>
              <a:ext cx="274833" cy="274833"/>
            </a:xfrm>
            <a:prstGeom prst="rect">
              <a:avLst/>
            </a:prstGeom>
          </p:spPr>
        </p:pic>
        <p:sp>
          <p:nvSpPr>
            <p:cNvPr id="132" name="Oval 131"/>
            <p:cNvSpPr/>
            <p:nvPr userDrawn="1"/>
          </p:nvSpPr>
          <p:spPr>
            <a:xfrm>
              <a:off x="4419600" y="2438400"/>
              <a:ext cx="319468" cy="31946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4" name="TextBox 133"/>
          <p:cNvSpPr txBox="1"/>
          <p:nvPr userDrawn="1"/>
        </p:nvSpPr>
        <p:spPr>
          <a:xfrm>
            <a:off x="2057400" y="590550"/>
            <a:ext cx="2952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ym typeface="Wingdings" panose="05000000000000000000" pitchFamily="2" charset="2"/>
              </a:rPr>
              <a:t>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5293987" y="2088968"/>
            <a:ext cx="98009" cy="732745"/>
            <a:chOff x="5298137" y="2069553"/>
            <a:chExt cx="98009" cy="732745"/>
          </a:xfrm>
        </p:grpSpPr>
        <p:grpSp>
          <p:nvGrpSpPr>
            <p:cNvPr id="3" name="Group 2"/>
            <p:cNvGrpSpPr/>
            <p:nvPr userDrawn="1"/>
          </p:nvGrpSpPr>
          <p:grpSpPr>
            <a:xfrm>
              <a:off x="5298137" y="2279210"/>
              <a:ext cx="98009" cy="523088"/>
              <a:chOff x="5298137" y="2279210"/>
              <a:chExt cx="98009" cy="523088"/>
            </a:xfrm>
          </p:grpSpPr>
          <p:grpSp>
            <p:nvGrpSpPr>
              <p:cNvPr id="29" name="Group 28"/>
              <p:cNvGrpSpPr/>
              <p:nvPr userDrawn="1"/>
            </p:nvGrpSpPr>
            <p:grpSpPr>
              <a:xfrm>
                <a:off x="5298137" y="2279210"/>
                <a:ext cx="98009" cy="523088"/>
                <a:chOff x="3149396" y="2302561"/>
                <a:chExt cx="98009" cy="523088"/>
              </a:xfrm>
            </p:grpSpPr>
            <p:pic>
              <p:nvPicPr>
                <p:cNvPr id="31" name="Picture 30"/>
                <p:cNvPicPr>
                  <a:picLocks noChangeAspect="1"/>
                </p:cNvPicPr>
                <p:nvPr userDrawn="1"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49396" y="2721875"/>
                  <a:ext cx="98009" cy="103774"/>
                </a:xfrm>
                <a:prstGeom prst="rect">
                  <a:avLst/>
                </a:prstGeom>
              </p:spPr>
            </p:pic>
            <p:pic>
              <p:nvPicPr>
                <p:cNvPr id="32" name="Picture 31"/>
                <p:cNvPicPr>
                  <a:picLocks noChangeAspect="1"/>
                </p:cNvPicPr>
                <p:nvPr userDrawn="1"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49396" y="2302561"/>
                  <a:ext cx="98009" cy="103774"/>
                </a:xfrm>
                <a:prstGeom prst="rect">
                  <a:avLst/>
                </a:prstGeom>
              </p:spPr>
            </p:pic>
          </p:grpSp>
          <p:pic>
            <p:nvPicPr>
              <p:cNvPr id="33" name="Picture 32"/>
              <p:cNvPicPr>
                <a:picLocks noChangeAspect="1"/>
              </p:cNvPicPr>
              <p:nvPr userDrawn="1"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98137" y="2488867"/>
                <a:ext cx="98009" cy="103774"/>
              </a:xfrm>
              <a:prstGeom prst="rect">
                <a:avLst/>
              </a:prstGeom>
            </p:spPr>
          </p:pic>
        </p:grpSp>
        <p:pic>
          <p:nvPicPr>
            <p:cNvPr id="34" name="Picture 33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98137" y="2069553"/>
              <a:ext cx="98009" cy="103774"/>
            </a:xfrm>
            <a:prstGeom prst="rect">
              <a:avLst/>
            </a:prstGeom>
          </p:spPr>
        </p:pic>
      </p:grpSp>
      <p:sp>
        <p:nvSpPr>
          <p:cNvPr id="37" name="TextBox 36"/>
          <p:cNvSpPr txBox="1"/>
          <p:nvPr userDrawn="1"/>
        </p:nvSpPr>
        <p:spPr>
          <a:xfrm>
            <a:off x="5093610" y="1708800"/>
            <a:ext cx="4956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FFC000"/>
                </a:solidFill>
              </a:rPr>
              <a:t>Edit All</a:t>
            </a:r>
            <a:endParaRPr lang="en-US" sz="700" b="1" dirty="0">
              <a:solidFill>
                <a:srgbClr val="FFC000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028" y="1708800"/>
            <a:ext cx="157163" cy="157163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8053347" y="514350"/>
            <a:ext cx="228600" cy="4572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337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0166" y="269575"/>
            <a:ext cx="155408" cy="155408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2945077" y="1504950"/>
            <a:ext cx="5343436" cy="2532932"/>
          </a:xfrm>
          <a:prstGeom prst="rect">
            <a:avLst/>
          </a:prstGeom>
          <a:solidFill>
            <a:schemeClr val="bg1"/>
          </a:solidFill>
          <a:ln w="12700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4264" y="1512898"/>
            <a:ext cx="190360" cy="200000"/>
          </a:xfrm>
          <a:prstGeom prst="rect">
            <a:avLst/>
          </a:prstGeom>
        </p:spPr>
      </p:pic>
      <p:sp>
        <p:nvSpPr>
          <p:cNvPr id="78" name="Rectangle 77"/>
          <p:cNvSpPr/>
          <p:nvPr userDrawn="1"/>
        </p:nvSpPr>
        <p:spPr>
          <a:xfrm>
            <a:off x="2989790" y="1832610"/>
            <a:ext cx="2529721" cy="12082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n-US" sz="8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81" name="Straight Connector 80"/>
          <p:cNvCxnSpPr/>
          <p:nvPr userDrawn="1"/>
        </p:nvCxnSpPr>
        <p:spPr>
          <a:xfrm>
            <a:off x="5486400" y="1857976"/>
            <a:ext cx="0" cy="9732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 userDrawn="1"/>
        </p:nvSpPr>
        <p:spPr>
          <a:xfrm>
            <a:off x="2797008" y="1687604"/>
            <a:ext cx="143981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u="sng" dirty="0" smtClean="0">
                <a:solidFill>
                  <a:schemeClr val="bg1">
                    <a:lumMod val="50000"/>
                  </a:schemeClr>
                </a:solidFill>
              </a:rPr>
              <a:t>  Attachments Classification</a:t>
            </a:r>
            <a:endParaRPr lang="en-US" sz="700" b="1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9" name="TextBox 108"/>
          <p:cNvSpPr txBox="1"/>
          <p:nvPr userDrawn="1"/>
        </p:nvSpPr>
        <p:spPr>
          <a:xfrm>
            <a:off x="2715273" y="3134292"/>
            <a:ext cx="74732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b="1" u="sng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Conditions</a:t>
            </a:r>
            <a:endParaRPr lang="en-US" sz="500" b="1" u="sng" dirty="0">
              <a:solidFill>
                <a:srgbClr val="FFC000"/>
              </a:solidFill>
            </a:endParaRPr>
          </a:p>
        </p:txBody>
      </p:sp>
      <p:sp>
        <p:nvSpPr>
          <p:cNvPr id="116" name="TextBox 115"/>
          <p:cNvSpPr txBox="1"/>
          <p:nvPr userDrawn="1"/>
        </p:nvSpPr>
        <p:spPr>
          <a:xfrm>
            <a:off x="3641194" y="1476287"/>
            <a:ext cx="11528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latin typeface="+mj-lt"/>
              </a:rPr>
              <a:t>Mail Date- Attachments</a:t>
            </a:r>
            <a:endParaRPr lang="en-US" sz="800" b="1" dirty="0">
              <a:latin typeface="+mj-lt"/>
            </a:endParaRPr>
          </a:p>
        </p:txBody>
      </p:sp>
      <p:cxnSp>
        <p:nvCxnSpPr>
          <p:cNvPr id="117" name="Straight Connector 116"/>
          <p:cNvCxnSpPr/>
          <p:nvPr userDrawn="1"/>
        </p:nvCxnSpPr>
        <p:spPr>
          <a:xfrm>
            <a:off x="3191498" y="1675690"/>
            <a:ext cx="226543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 userDrawn="1"/>
        </p:nvSpPr>
        <p:spPr>
          <a:xfrm>
            <a:off x="4953000" y="1475635"/>
            <a:ext cx="3385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 userDrawn="1">
            <p:extLst/>
          </p:nvPr>
        </p:nvGraphicFramePr>
        <p:xfrm>
          <a:off x="3010456" y="2041621"/>
          <a:ext cx="2394759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902"/>
                <a:gridCol w="773116"/>
                <a:gridCol w="618493"/>
                <a:gridCol w="309248"/>
              </a:tblGrid>
              <a:tr h="164050">
                <a:tc>
                  <a:txBody>
                    <a:bodyPr/>
                    <a:lstStyle/>
                    <a:p>
                      <a:pPr algn="ctr"/>
                      <a:r>
                        <a:rPr lang="en-US" sz="500" dirty="0" smtClean="0">
                          <a:solidFill>
                            <a:sysClr val="windowText" lastClr="000000"/>
                          </a:solidFill>
                        </a:rPr>
                        <a:t>Attachment</a:t>
                      </a:r>
                      <a:r>
                        <a:rPr lang="en-US" sz="500" baseline="0" dirty="0" smtClean="0">
                          <a:solidFill>
                            <a:sysClr val="windowText" lastClr="000000"/>
                          </a:solidFill>
                        </a:rPr>
                        <a:t> name</a:t>
                      </a:r>
                      <a:endParaRPr lang="en-US" sz="5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1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</a:t>
                      </a:r>
                      <a:endParaRPr lang="en-US" sz="700" b="1" kern="1200" baseline="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dirty="0" smtClean="0">
                          <a:solidFill>
                            <a:sysClr val="windowText" lastClr="000000"/>
                          </a:solidFill>
                        </a:rPr>
                        <a:t>Policy</a:t>
                      </a:r>
                      <a:endParaRPr lang="en-US" sz="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 smtClean="0">
                          <a:solidFill>
                            <a:sysClr val="windowText" lastClr="000000"/>
                          </a:solidFill>
                        </a:rPr>
                        <a:t>Edit</a:t>
                      </a:r>
                      <a:endParaRPr lang="en-US" sz="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4050"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ysClr val="windowText" lastClr="000000"/>
                          </a:solidFill>
                        </a:rPr>
                        <a:t>  A</a:t>
                      </a:r>
                      <a:endParaRPr 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  Classified 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>
                          <a:solidFill>
                            <a:sysClr val="windowText" lastClr="000000"/>
                          </a:solidFill>
                        </a:rPr>
                        <a:t>P3</a:t>
                      </a:r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4050"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ysClr val="windowText" lastClr="000000"/>
                          </a:solidFill>
                        </a:rPr>
                        <a:t>  B</a:t>
                      </a:r>
                      <a:endParaRPr 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    Secret</a:t>
                      </a:r>
                      <a:endParaRPr lang="en-US" sz="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>
                          <a:solidFill>
                            <a:sysClr val="windowText" lastClr="000000"/>
                          </a:solidFill>
                        </a:rPr>
                        <a:t>P23</a:t>
                      </a:r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4050"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ysClr val="windowText" lastClr="000000"/>
                          </a:solidFill>
                        </a:rPr>
                        <a:t>  C</a:t>
                      </a:r>
                      <a:endParaRPr 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   Secret</a:t>
                      </a:r>
                      <a:endParaRPr lang="en-US" sz="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>
                          <a:solidFill>
                            <a:sysClr val="windowText" lastClr="000000"/>
                          </a:solidFill>
                        </a:rPr>
                        <a:t>P23</a:t>
                      </a:r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4050"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ysClr val="windowText" lastClr="000000"/>
                          </a:solidFill>
                        </a:rPr>
                        <a:t>  D</a:t>
                      </a:r>
                      <a:endParaRPr 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>
                          <a:solidFill>
                            <a:sysClr val="windowText" lastClr="000000"/>
                          </a:solidFill>
                        </a:rPr>
                        <a:t>    None</a:t>
                      </a:r>
                      <a:endParaRPr lang="en-US" sz="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2" name="Rectangle 81"/>
          <p:cNvSpPr/>
          <p:nvPr userDrawn="1"/>
        </p:nvSpPr>
        <p:spPr>
          <a:xfrm>
            <a:off x="3714354" y="2286550"/>
            <a:ext cx="89818" cy="68592"/>
          </a:xfrm>
          <a:prstGeom prst="rect">
            <a:avLst/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3" name="Rectangle 82"/>
          <p:cNvSpPr/>
          <p:nvPr userDrawn="1"/>
        </p:nvSpPr>
        <p:spPr>
          <a:xfrm>
            <a:off x="3714354" y="2487686"/>
            <a:ext cx="89818" cy="68592"/>
          </a:xfrm>
          <a:prstGeom prst="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4" name="Rectangle 83"/>
          <p:cNvSpPr/>
          <p:nvPr userDrawn="1"/>
        </p:nvSpPr>
        <p:spPr>
          <a:xfrm>
            <a:off x="3714354" y="2688822"/>
            <a:ext cx="89818" cy="68592"/>
          </a:xfrm>
          <a:prstGeom prst="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4" name="Rectangle 113"/>
          <p:cNvSpPr/>
          <p:nvPr userDrawn="1"/>
        </p:nvSpPr>
        <p:spPr>
          <a:xfrm>
            <a:off x="3714354" y="2889958"/>
            <a:ext cx="89818" cy="68592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8" name="TextBox 127"/>
          <p:cNvSpPr txBox="1"/>
          <p:nvPr userDrawn="1"/>
        </p:nvSpPr>
        <p:spPr>
          <a:xfrm>
            <a:off x="3885608" y="3617445"/>
            <a:ext cx="7024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solidFill>
                  <a:schemeClr val="bg1">
                    <a:lumMod val="75000"/>
                  </a:schemeClr>
                </a:solidFill>
              </a:rPr>
              <a:t>Protect &amp; Send</a:t>
            </a:r>
            <a:endParaRPr lang="en-US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29" name="Group 128"/>
          <p:cNvGrpSpPr/>
          <p:nvPr userDrawn="1"/>
        </p:nvGrpSpPr>
        <p:grpSpPr>
          <a:xfrm>
            <a:off x="4067752" y="3250427"/>
            <a:ext cx="338148" cy="338148"/>
            <a:chOff x="4419600" y="2438400"/>
            <a:chExt cx="319468" cy="319468"/>
          </a:xfrm>
        </p:grpSpPr>
        <p:pic>
          <p:nvPicPr>
            <p:cNvPr id="131" name="Picture 130"/>
            <p:cNvPicPr>
              <a:picLocks noChangeAspect="1"/>
            </p:cNvPicPr>
            <p:nvPr userDrawn="1"/>
          </p:nvPicPr>
          <p:blipFill>
            <a:blip r:embed="rId3" cstate="email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48201" y="2481119"/>
              <a:ext cx="274833" cy="274833"/>
            </a:xfrm>
            <a:prstGeom prst="rect">
              <a:avLst/>
            </a:prstGeom>
          </p:spPr>
        </p:pic>
        <p:sp>
          <p:nvSpPr>
            <p:cNvPr id="132" name="Oval 131"/>
            <p:cNvSpPr/>
            <p:nvPr userDrawn="1"/>
          </p:nvSpPr>
          <p:spPr>
            <a:xfrm>
              <a:off x="4419600" y="2438400"/>
              <a:ext cx="319468" cy="319468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1"/>
          <p:cNvGrpSpPr/>
          <p:nvPr userDrawn="1"/>
        </p:nvGrpSpPr>
        <p:grpSpPr>
          <a:xfrm>
            <a:off x="5624557" y="1543018"/>
            <a:ext cx="2592613" cy="1447800"/>
            <a:chOff x="2669950" y="895350"/>
            <a:chExt cx="2592613" cy="1600200"/>
          </a:xfrm>
        </p:grpSpPr>
        <p:sp>
          <p:nvSpPr>
            <p:cNvPr id="74" name="Rectangle 73"/>
            <p:cNvSpPr/>
            <p:nvPr/>
          </p:nvSpPr>
          <p:spPr>
            <a:xfrm>
              <a:off x="2727960" y="895350"/>
              <a:ext cx="2534603" cy="1600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66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727960" y="1204913"/>
              <a:ext cx="2531454" cy="2286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669950" y="1047147"/>
              <a:ext cx="675185" cy="221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b="1" dirty="0" smtClean="0">
                  <a:solidFill>
                    <a:schemeClr val="bg2">
                      <a:lumMod val="50000"/>
                    </a:schemeClr>
                  </a:solidFill>
                  <a:latin typeface="+mn-lt"/>
                </a:rPr>
                <a:t>Classification</a:t>
              </a:r>
              <a:endParaRPr lang="en-US" sz="700" b="1" dirty="0">
                <a:solidFill>
                  <a:schemeClr val="bg2">
                    <a:lumMod val="50000"/>
                  </a:schemeClr>
                </a:solidFill>
                <a:latin typeface="+mn-lt"/>
              </a:endParaRPr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46591" y="909666"/>
              <a:ext cx="200000" cy="200000"/>
            </a:xfrm>
            <a:prstGeom prst="rect">
              <a:avLst/>
            </a:prstGeom>
          </p:spPr>
        </p:pic>
        <p:sp>
          <p:nvSpPr>
            <p:cNvPr id="80" name="Rectangle 79"/>
            <p:cNvSpPr/>
            <p:nvPr/>
          </p:nvSpPr>
          <p:spPr>
            <a:xfrm>
              <a:off x="2790225" y="1254773"/>
              <a:ext cx="68592" cy="68592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3151252" y="1254773"/>
              <a:ext cx="68592" cy="68592"/>
            </a:xfrm>
            <a:prstGeom prst="rect">
              <a:avLst/>
            </a:prstGeom>
            <a:solidFill>
              <a:srgbClr val="C00000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3507643" y="1254773"/>
              <a:ext cx="68592" cy="68592"/>
            </a:xfrm>
            <a:prstGeom prst="rect">
              <a:avLst/>
            </a:prstGeom>
            <a:solidFill>
              <a:srgbClr val="FFC000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3858270" y="1254773"/>
              <a:ext cx="68592" cy="68592"/>
            </a:xfrm>
            <a:prstGeom prst="rect">
              <a:avLst/>
            </a:prstGeom>
            <a:solidFill>
              <a:srgbClr val="FFFF00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222067" y="1254773"/>
              <a:ext cx="68592" cy="68592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092015" y="1206045"/>
              <a:ext cx="357870" cy="222706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4540660" y="1206045"/>
              <a:ext cx="357870" cy="222706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807181" y="1207753"/>
              <a:ext cx="357870" cy="222706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598427" y="1254773"/>
              <a:ext cx="68592" cy="68592"/>
            </a:xfrm>
            <a:prstGeom prst="rect">
              <a:avLst/>
            </a:prstGeom>
            <a:solidFill>
              <a:srgbClr val="00B0F0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958560" y="1254773"/>
              <a:ext cx="68592" cy="6859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5" name="Rectangle 94"/>
          <p:cNvSpPr/>
          <p:nvPr userDrawn="1"/>
        </p:nvSpPr>
        <p:spPr>
          <a:xfrm>
            <a:off x="5682567" y="2023966"/>
            <a:ext cx="2531454" cy="10628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 userDrawn="1"/>
        </p:nvSpPr>
        <p:spPr>
          <a:xfrm>
            <a:off x="6196308" y="1504950"/>
            <a:ext cx="9685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latin typeface="+mj-lt"/>
              </a:rPr>
              <a:t>File name-A/ B/C/D</a:t>
            </a:r>
            <a:endParaRPr lang="en-US" sz="800" b="1" dirty="0">
              <a:latin typeface="+mj-lt"/>
            </a:endParaRPr>
          </a:p>
        </p:txBody>
      </p:sp>
      <p:cxnSp>
        <p:nvCxnSpPr>
          <p:cNvPr id="97" name="Straight Connector 96"/>
          <p:cNvCxnSpPr/>
          <p:nvPr userDrawn="1"/>
        </p:nvCxnSpPr>
        <p:spPr>
          <a:xfrm>
            <a:off x="5967253" y="1680358"/>
            <a:ext cx="226543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 userDrawn="1"/>
        </p:nvGrpSpPr>
        <p:grpSpPr>
          <a:xfrm>
            <a:off x="5607263" y="1884944"/>
            <a:ext cx="2544358" cy="178778"/>
            <a:chOff x="3262256" y="1770676"/>
            <a:chExt cx="2544358" cy="178778"/>
          </a:xfrm>
        </p:grpSpPr>
        <p:sp>
          <p:nvSpPr>
            <p:cNvPr id="99" name="TextBox 98"/>
            <p:cNvSpPr txBox="1"/>
            <p:nvPr userDrawn="1"/>
          </p:nvSpPr>
          <p:spPr>
            <a:xfrm>
              <a:off x="3262256" y="1780177"/>
              <a:ext cx="760732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US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 Top Secret</a:t>
              </a:r>
              <a:endParaRPr 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sp>
          <p:nvSpPr>
            <p:cNvPr id="100" name="TextBox 99"/>
            <p:cNvSpPr txBox="1"/>
            <p:nvPr userDrawn="1"/>
          </p:nvSpPr>
          <p:spPr>
            <a:xfrm>
              <a:off x="3622246" y="1780176"/>
              <a:ext cx="873554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US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Top Guarded</a:t>
              </a:r>
              <a:endParaRPr 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sp>
          <p:nvSpPr>
            <p:cNvPr id="101" name="TextBox 100"/>
            <p:cNvSpPr txBox="1"/>
            <p:nvPr userDrawn="1"/>
          </p:nvSpPr>
          <p:spPr>
            <a:xfrm>
              <a:off x="4004130" y="1779566"/>
              <a:ext cx="799309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US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Guarded</a:t>
              </a:r>
              <a:endParaRPr 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sp>
          <p:nvSpPr>
            <p:cNvPr id="102" name="Rectangle 101"/>
            <p:cNvSpPr/>
            <p:nvPr userDrawn="1"/>
          </p:nvSpPr>
          <p:spPr>
            <a:xfrm>
              <a:off x="4355483" y="1771946"/>
              <a:ext cx="1012168" cy="1692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rtl="0"/>
              <a:r>
                <a:rPr lang="en-US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Classified A</a:t>
              </a:r>
              <a:endParaRPr 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sp>
          <p:nvSpPr>
            <p:cNvPr id="103" name="Rectangle 102"/>
            <p:cNvSpPr/>
            <p:nvPr userDrawn="1"/>
          </p:nvSpPr>
          <p:spPr>
            <a:xfrm>
              <a:off x="4726895" y="1771978"/>
              <a:ext cx="1007970" cy="1692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rtl="0"/>
              <a:r>
                <a:rPr lang="en-US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Classified B</a:t>
              </a:r>
              <a:endParaRPr 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sp>
          <p:nvSpPr>
            <p:cNvPr id="104" name="Rectangle 103"/>
            <p:cNvSpPr/>
            <p:nvPr userDrawn="1"/>
          </p:nvSpPr>
          <p:spPr>
            <a:xfrm>
              <a:off x="4739035" y="1770752"/>
              <a:ext cx="779173" cy="1692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General</a:t>
              </a:r>
              <a:endParaRPr 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sp>
          <p:nvSpPr>
            <p:cNvPr id="105" name="Rectangle 104"/>
            <p:cNvSpPr/>
            <p:nvPr userDrawn="1"/>
          </p:nvSpPr>
          <p:spPr>
            <a:xfrm>
              <a:off x="5027441" y="1770676"/>
              <a:ext cx="779173" cy="1692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NONE</a:t>
              </a:r>
              <a:endParaRPr 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</p:grpSp>
      <p:sp>
        <p:nvSpPr>
          <p:cNvPr id="106" name="Rectangle 105"/>
          <p:cNvSpPr/>
          <p:nvPr userDrawn="1"/>
        </p:nvSpPr>
        <p:spPr>
          <a:xfrm>
            <a:off x="6078807" y="2318353"/>
            <a:ext cx="1633851" cy="17988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1" name="TextBox 110"/>
          <p:cNvSpPr txBox="1"/>
          <p:nvPr userDrawn="1"/>
        </p:nvSpPr>
        <p:spPr>
          <a:xfrm>
            <a:off x="5597585" y="2140146"/>
            <a:ext cx="4812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  Policy</a:t>
            </a:r>
            <a:endParaRPr lang="en-US" sz="800" b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112" name="Picture 1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6054" y="2172202"/>
            <a:ext cx="147636" cy="147636"/>
          </a:xfrm>
          <a:prstGeom prst="rect">
            <a:avLst/>
          </a:prstGeom>
        </p:spPr>
      </p:pic>
      <p:sp>
        <p:nvSpPr>
          <p:cNvPr id="119" name="Flowchart: Merge 118"/>
          <p:cNvSpPr/>
          <p:nvPr userDrawn="1"/>
        </p:nvSpPr>
        <p:spPr>
          <a:xfrm rot="10800000" flipV="1">
            <a:off x="7564214" y="2395345"/>
            <a:ext cx="97977" cy="48140"/>
          </a:xfrm>
          <a:prstGeom prst="flowChartMerg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/>
          <p:cNvSpPr txBox="1"/>
          <p:nvPr userDrawn="1"/>
        </p:nvSpPr>
        <p:spPr>
          <a:xfrm>
            <a:off x="6505676" y="2807352"/>
            <a:ext cx="82266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Re-Protect &amp; Save</a:t>
            </a:r>
            <a:endParaRPr lang="en-US" sz="600" dirty="0"/>
          </a:p>
        </p:txBody>
      </p:sp>
      <p:pic>
        <p:nvPicPr>
          <p:cNvPr id="124" name="Picture 123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1788" y="2515784"/>
            <a:ext cx="322633" cy="322633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5991" y="2166706"/>
            <a:ext cx="176386" cy="167567"/>
          </a:xfrm>
          <a:prstGeom prst="rect">
            <a:avLst/>
          </a:prstGeom>
        </p:spPr>
      </p:pic>
      <p:sp>
        <p:nvSpPr>
          <p:cNvPr id="130" name="TextBox 129"/>
          <p:cNvSpPr txBox="1"/>
          <p:nvPr userDrawn="1"/>
        </p:nvSpPr>
        <p:spPr>
          <a:xfrm>
            <a:off x="7949958" y="1505409"/>
            <a:ext cx="3385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3" name="Group 132"/>
          <p:cNvGrpSpPr/>
          <p:nvPr userDrawn="1"/>
        </p:nvGrpSpPr>
        <p:grpSpPr>
          <a:xfrm rot="16200000">
            <a:off x="8067491" y="1691870"/>
            <a:ext cx="45719" cy="189783"/>
            <a:chOff x="5774227" y="1554291"/>
            <a:chExt cx="45720" cy="189783"/>
          </a:xfrm>
        </p:grpSpPr>
        <p:sp>
          <p:nvSpPr>
            <p:cNvPr id="134" name="Rectangle 133"/>
            <p:cNvSpPr/>
            <p:nvPr userDrawn="1"/>
          </p:nvSpPr>
          <p:spPr>
            <a:xfrm>
              <a:off x="5774228" y="1554291"/>
              <a:ext cx="45719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/>
            <p:cNvSpPr/>
            <p:nvPr userDrawn="1"/>
          </p:nvSpPr>
          <p:spPr>
            <a:xfrm>
              <a:off x="5774228" y="1625420"/>
              <a:ext cx="45719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/>
            <p:cNvSpPr/>
            <p:nvPr userDrawn="1"/>
          </p:nvSpPr>
          <p:spPr>
            <a:xfrm>
              <a:off x="5774227" y="1698355"/>
              <a:ext cx="45719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8" name="TextBox 137"/>
          <p:cNvSpPr txBox="1"/>
          <p:nvPr userDrawn="1"/>
        </p:nvSpPr>
        <p:spPr>
          <a:xfrm>
            <a:off x="2057400" y="590550"/>
            <a:ext cx="2952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ym typeface="Wingdings" panose="05000000000000000000" pitchFamily="2" charset="2"/>
              </a:rPr>
              <a:t></a:t>
            </a:r>
            <a:endParaRPr lang="en-US" dirty="0"/>
          </a:p>
        </p:txBody>
      </p:sp>
      <p:sp>
        <p:nvSpPr>
          <p:cNvPr id="137" name="TextBox 136"/>
          <p:cNvSpPr txBox="1"/>
          <p:nvPr userDrawn="1"/>
        </p:nvSpPr>
        <p:spPr>
          <a:xfrm>
            <a:off x="4889217" y="1868813"/>
            <a:ext cx="612380" cy="200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700" b="1" dirty="0" smtClean="0">
                <a:solidFill>
                  <a:srgbClr val="FFC000"/>
                </a:solidFill>
              </a:rPr>
              <a:t>Edit All</a:t>
            </a:r>
            <a:endParaRPr lang="en-US" sz="700" b="1" dirty="0">
              <a:solidFill>
                <a:srgbClr val="FFC000"/>
              </a:solidFill>
            </a:endParaRPr>
          </a:p>
        </p:txBody>
      </p:sp>
      <p:pic>
        <p:nvPicPr>
          <p:cNvPr id="139" name="Picture 138"/>
          <p:cNvPicPr>
            <a:picLocks noChangeAspect="1"/>
          </p:cNvPicPr>
          <p:nvPr userDrawn="1"/>
        </p:nvPicPr>
        <p:blipFill>
          <a:blip r:embed="rId7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0692" y="1868210"/>
            <a:ext cx="194176" cy="157163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8055" y="2241676"/>
            <a:ext cx="109738" cy="95106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5034" y="2695985"/>
            <a:ext cx="109738" cy="95106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5034" y="2474429"/>
            <a:ext cx="109738" cy="95106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8055" y="2879055"/>
            <a:ext cx="109738" cy="9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6862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0166" y="269575"/>
            <a:ext cx="155408" cy="155408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3050079" y="1337748"/>
            <a:ext cx="2624420" cy="2532932"/>
          </a:xfrm>
          <a:prstGeom prst="rect">
            <a:avLst/>
          </a:prstGeom>
          <a:solidFill>
            <a:schemeClr val="bg1"/>
          </a:solidFill>
          <a:ln w="12700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266" y="1345696"/>
            <a:ext cx="190360" cy="200000"/>
          </a:xfrm>
          <a:prstGeom prst="rect">
            <a:avLst/>
          </a:prstGeom>
        </p:spPr>
      </p:pic>
      <p:sp>
        <p:nvSpPr>
          <p:cNvPr id="78" name="Rectangle 77"/>
          <p:cNvSpPr/>
          <p:nvPr userDrawn="1"/>
        </p:nvSpPr>
        <p:spPr>
          <a:xfrm>
            <a:off x="3094792" y="1728350"/>
            <a:ext cx="2529721" cy="12082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n-US" sz="8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81" name="Straight Connector 80"/>
          <p:cNvCxnSpPr/>
          <p:nvPr userDrawn="1"/>
        </p:nvCxnSpPr>
        <p:spPr>
          <a:xfrm>
            <a:off x="5590527" y="1754300"/>
            <a:ext cx="0" cy="9732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 userDrawn="1"/>
        </p:nvSpPr>
        <p:spPr>
          <a:xfrm>
            <a:off x="2902010" y="1520402"/>
            <a:ext cx="143981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u="sng" dirty="0" smtClean="0">
                <a:solidFill>
                  <a:schemeClr val="bg1">
                    <a:lumMod val="50000"/>
                  </a:schemeClr>
                </a:solidFill>
              </a:rPr>
              <a:t>  Attachments Classification</a:t>
            </a:r>
            <a:endParaRPr lang="en-US" sz="700" b="1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8" name="Rectangle 107"/>
          <p:cNvSpPr/>
          <p:nvPr userDrawn="1"/>
        </p:nvSpPr>
        <p:spPr>
          <a:xfrm>
            <a:off x="3094791" y="2993729"/>
            <a:ext cx="2455687" cy="27120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TextBox 108"/>
          <p:cNvSpPr txBox="1"/>
          <p:nvPr userDrawn="1"/>
        </p:nvSpPr>
        <p:spPr>
          <a:xfrm>
            <a:off x="2820275" y="2967090"/>
            <a:ext cx="74732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b="1" u="sng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Conditions</a:t>
            </a:r>
            <a:endParaRPr lang="en-US" sz="500" b="1" u="sng" dirty="0">
              <a:solidFill>
                <a:srgbClr val="FFC000"/>
              </a:solidFill>
            </a:endParaRPr>
          </a:p>
        </p:txBody>
      </p:sp>
      <p:sp>
        <p:nvSpPr>
          <p:cNvPr id="116" name="TextBox 115"/>
          <p:cNvSpPr txBox="1"/>
          <p:nvPr userDrawn="1"/>
        </p:nvSpPr>
        <p:spPr>
          <a:xfrm>
            <a:off x="3746196" y="1309085"/>
            <a:ext cx="11528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latin typeface="+mj-lt"/>
              </a:rPr>
              <a:t>Mail Date- Attachments</a:t>
            </a:r>
            <a:endParaRPr lang="en-US" sz="800" b="1" dirty="0">
              <a:latin typeface="+mj-lt"/>
            </a:endParaRPr>
          </a:p>
        </p:txBody>
      </p:sp>
      <p:cxnSp>
        <p:nvCxnSpPr>
          <p:cNvPr id="117" name="Straight Connector 116"/>
          <p:cNvCxnSpPr/>
          <p:nvPr userDrawn="1"/>
        </p:nvCxnSpPr>
        <p:spPr>
          <a:xfrm>
            <a:off x="3391989" y="1468976"/>
            <a:ext cx="226543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 userDrawn="1"/>
        </p:nvSpPr>
        <p:spPr>
          <a:xfrm>
            <a:off x="5398354" y="1323356"/>
            <a:ext cx="3385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 userDrawn="1">
            <p:extLst/>
          </p:nvPr>
        </p:nvGraphicFramePr>
        <p:xfrm>
          <a:off x="3124199" y="1865916"/>
          <a:ext cx="2362203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469"/>
                <a:gridCol w="762605"/>
                <a:gridCol w="610084"/>
                <a:gridCol w="305045"/>
              </a:tblGrid>
              <a:tr h="164050">
                <a:tc>
                  <a:txBody>
                    <a:bodyPr/>
                    <a:lstStyle/>
                    <a:p>
                      <a:pPr algn="ctr"/>
                      <a:r>
                        <a:rPr lang="en-US" sz="500" dirty="0" smtClean="0">
                          <a:solidFill>
                            <a:sysClr val="windowText" lastClr="000000"/>
                          </a:solidFill>
                        </a:rPr>
                        <a:t>Attachment</a:t>
                      </a:r>
                      <a:r>
                        <a:rPr lang="en-US" sz="500" baseline="0" dirty="0" smtClean="0">
                          <a:solidFill>
                            <a:sysClr val="windowText" lastClr="000000"/>
                          </a:solidFill>
                        </a:rPr>
                        <a:t> name</a:t>
                      </a:r>
                      <a:endParaRPr lang="en-US" sz="5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1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</a:t>
                      </a:r>
                      <a:endParaRPr lang="en-US" sz="700" b="1" kern="1200" baseline="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dirty="0" smtClean="0">
                          <a:solidFill>
                            <a:sysClr val="windowText" lastClr="000000"/>
                          </a:solidFill>
                        </a:rPr>
                        <a:t>Policy</a:t>
                      </a:r>
                      <a:endParaRPr lang="en-US" sz="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 smtClean="0">
                          <a:solidFill>
                            <a:sysClr val="windowText" lastClr="000000"/>
                          </a:solidFill>
                        </a:rPr>
                        <a:t>Edit</a:t>
                      </a:r>
                      <a:endParaRPr lang="en-US" sz="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4050"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ysClr val="windowText" lastClr="000000"/>
                          </a:solidFill>
                        </a:rPr>
                        <a:t>  A</a:t>
                      </a:r>
                      <a:endParaRPr 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  Classified 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>
                          <a:solidFill>
                            <a:sysClr val="windowText" lastClr="000000"/>
                          </a:solidFill>
                        </a:rPr>
                        <a:t>P3</a:t>
                      </a:r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4050"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ysClr val="windowText" lastClr="000000"/>
                          </a:solidFill>
                        </a:rPr>
                        <a:t>  B</a:t>
                      </a:r>
                      <a:endParaRPr 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    Secret</a:t>
                      </a:r>
                      <a:endParaRPr lang="en-US" sz="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>
                          <a:solidFill>
                            <a:sysClr val="windowText" lastClr="000000"/>
                          </a:solidFill>
                        </a:rPr>
                        <a:t>P23</a:t>
                      </a:r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4050"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ysClr val="windowText" lastClr="000000"/>
                          </a:solidFill>
                        </a:rPr>
                        <a:t>  C</a:t>
                      </a:r>
                      <a:endParaRPr 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   Secret</a:t>
                      </a:r>
                      <a:endParaRPr lang="en-US" sz="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>
                          <a:solidFill>
                            <a:sysClr val="windowText" lastClr="000000"/>
                          </a:solidFill>
                        </a:rPr>
                        <a:t>P23</a:t>
                      </a:r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4050"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ysClr val="windowText" lastClr="000000"/>
                          </a:solidFill>
                        </a:rPr>
                        <a:t>  D</a:t>
                      </a:r>
                      <a:endParaRPr 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>
                          <a:solidFill>
                            <a:sysClr val="windowText" lastClr="000000"/>
                          </a:solidFill>
                        </a:rPr>
                        <a:t>    None</a:t>
                      </a:r>
                      <a:endParaRPr lang="en-US" sz="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2" name="Rectangle 81"/>
          <p:cNvSpPr/>
          <p:nvPr userDrawn="1"/>
        </p:nvSpPr>
        <p:spPr>
          <a:xfrm>
            <a:off x="3819356" y="2112449"/>
            <a:ext cx="89818" cy="68592"/>
          </a:xfrm>
          <a:prstGeom prst="rect">
            <a:avLst/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3" name="Rectangle 82"/>
          <p:cNvSpPr/>
          <p:nvPr userDrawn="1"/>
        </p:nvSpPr>
        <p:spPr>
          <a:xfrm>
            <a:off x="3819356" y="2313585"/>
            <a:ext cx="89818" cy="68592"/>
          </a:xfrm>
          <a:prstGeom prst="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4" name="Rectangle 83"/>
          <p:cNvSpPr/>
          <p:nvPr userDrawn="1"/>
        </p:nvSpPr>
        <p:spPr>
          <a:xfrm>
            <a:off x="3819356" y="2514721"/>
            <a:ext cx="89818" cy="68592"/>
          </a:xfrm>
          <a:prstGeom prst="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4" name="Rectangle 113"/>
          <p:cNvSpPr/>
          <p:nvPr userDrawn="1"/>
        </p:nvSpPr>
        <p:spPr>
          <a:xfrm>
            <a:off x="3819356" y="2715857"/>
            <a:ext cx="89818" cy="68592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8" name="TextBox 127"/>
          <p:cNvSpPr txBox="1"/>
          <p:nvPr userDrawn="1"/>
        </p:nvSpPr>
        <p:spPr>
          <a:xfrm>
            <a:off x="4025282" y="3686014"/>
            <a:ext cx="7024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Protect &amp; Send</a:t>
            </a:r>
            <a:endParaRPr lang="en-US" sz="600" dirty="0"/>
          </a:p>
        </p:txBody>
      </p:sp>
      <p:grpSp>
        <p:nvGrpSpPr>
          <p:cNvPr id="129" name="Group 128"/>
          <p:cNvGrpSpPr/>
          <p:nvPr userDrawn="1"/>
        </p:nvGrpSpPr>
        <p:grpSpPr>
          <a:xfrm>
            <a:off x="4207426" y="3318996"/>
            <a:ext cx="338148" cy="338148"/>
            <a:chOff x="4419600" y="2438400"/>
            <a:chExt cx="319468" cy="319468"/>
          </a:xfrm>
        </p:grpSpPr>
        <p:pic>
          <p:nvPicPr>
            <p:cNvPr id="131" name="Picture 13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48201" y="2481119"/>
              <a:ext cx="274833" cy="274833"/>
            </a:xfrm>
            <a:prstGeom prst="rect">
              <a:avLst/>
            </a:prstGeom>
          </p:spPr>
        </p:pic>
        <p:sp>
          <p:nvSpPr>
            <p:cNvPr id="132" name="Oval 131"/>
            <p:cNvSpPr/>
            <p:nvPr userDrawn="1"/>
          </p:nvSpPr>
          <p:spPr>
            <a:xfrm>
              <a:off x="4419600" y="2438400"/>
              <a:ext cx="319468" cy="31946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4" name="TextBox 133"/>
          <p:cNvSpPr txBox="1"/>
          <p:nvPr userDrawn="1"/>
        </p:nvSpPr>
        <p:spPr>
          <a:xfrm>
            <a:off x="2057400" y="590550"/>
            <a:ext cx="2952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ym typeface="Wingdings" panose="05000000000000000000" pitchFamily="2" charset="2"/>
              </a:rPr>
              <a:t>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5293987" y="2088968"/>
            <a:ext cx="98009" cy="732745"/>
            <a:chOff x="5298137" y="2069553"/>
            <a:chExt cx="98009" cy="732745"/>
          </a:xfrm>
        </p:grpSpPr>
        <p:grpSp>
          <p:nvGrpSpPr>
            <p:cNvPr id="3" name="Group 2"/>
            <p:cNvGrpSpPr/>
            <p:nvPr userDrawn="1"/>
          </p:nvGrpSpPr>
          <p:grpSpPr>
            <a:xfrm>
              <a:off x="5298137" y="2279210"/>
              <a:ext cx="98009" cy="523088"/>
              <a:chOff x="5298137" y="2279210"/>
              <a:chExt cx="98009" cy="523088"/>
            </a:xfrm>
          </p:grpSpPr>
          <p:grpSp>
            <p:nvGrpSpPr>
              <p:cNvPr id="29" name="Group 28"/>
              <p:cNvGrpSpPr/>
              <p:nvPr userDrawn="1"/>
            </p:nvGrpSpPr>
            <p:grpSpPr>
              <a:xfrm>
                <a:off x="5298137" y="2279210"/>
                <a:ext cx="98009" cy="523088"/>
                <a:chOff x="3149396" y="2302561"/>
                <a:chExt cx="98009" cy="523088"/>
              </a:xfrm>
            </p:grpSpPr>
            <p:pic>
              <p:nvPicPr>
                <p:cNvPr id="31" name="Picture 30"/>
                <p:cNvPicPr>
                  <a:picLocks noChangeAspect="1"/>
                </p:cNvPicPr>
                <p:nvPr userDrawn="1"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49396" y="2721875"/>
                  <a:ext cx="98009" cy="103774"/>
                </a:xfrm>
                <a:prstGeom prst="rect">
                  <a:avLst/>
                </a:prstGeom>
              </p:spPr>
            </p:pic>
            <p:pic>
              <p:nvPicPr>
                <p:cNvPr id="32" name="Picture 31"/>
                <p:cNvPicPr>
                  <a:picLocks noChangeAspect="1"/>
                </p:cNvPicPr>
                <p:nvPr userDrawn="1"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49396" y="2302561"/>
                  <a:ext cx="98009" cy="103774"/>
                </a:xfrm>
                <a:prstGeom prst="rect">
                  <a:avLst/>
                </a:prstGeom>
              </p:spPr>
            </p:pic>
          </p:grpSp>
          <p:pic>
            <p:nvPicPr>
              <p:cNvPr id="33" name="Picture 32"/>
              <p:cNvPicPr>
                <a:picLocks noChangeAspect="1"/>
              </p:cNvPicPr>
              <p:nvPr userDrawn="1"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98137" y="2488867"/>
                <a:ext cx="98009" cy="103774"/>
              </a:xfrm>
              <a:prstGeom prst="rect">
                <a:avLst/>
              </a:prstGeom>
            </p:spPr>
          </p:pic>
        </p:grpSp>
        <p:pic>
          <p:nvPicPr>
            <p:cNvPr id="34" name="Picture 33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98137" y="2069553"/>
              <a:ext cx="98009" cy="103774"/>
            </a:xfrm>
            <a:prstGeom prst="rect">
              <a:avLst/>
            </a:prstGeom>
          </p:spPr>
        </p:pic>
      </p:grpSp>
      <p:sp>
        <p:nvSpPr>
          <p:cNvPr id="37" name="TextBox 36"/>
          <p:cNvSpPr txBox="1"/>
          <p:nvPr userDrawn="1"/>
        </p:nvSpPr>
        <p:spPr>
          <a:xfrm>
            <a:off x="5093610" y="1708800"/>
            <a:ext cx="4956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FFC000"/>
                </a:solidFill>
              </a:rPr>
              <a:t>Edit All</a:t>
            </a:r>
            <a:endParaRPr lang="en-US" sz="700" b="1" dirty="0">
              <a:solidFill>
                <a:srgbClr val="FFC000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028" y="1708800"/>
            <a:ext cx="157163" cy="157163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8053347" y="514350"/>
            <a:ext cx="228600" cy="4572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4351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0166" y="269575"/>
            <a:ext cx="155408" cy="155408"/>
          </a:xfrm>
          <a:prstGeom prst="rect">
            <a:avLst/>
          </a:prstGeom>
        </p:spPr>
      </p:pic>
      <p:sp>
        <p:nvSpPr>
          <p:cNvPr id="70" name="Rectangle 69"/>
          <p:cNvSpPr/>
          <p:nvPr userDrawn="1"/>
        </p:nvSpPr>
        <p:spPr>
          <a:xfrm>
            <a:off x="4423296" y="489277"/>
            <a:ext cx="89818" cy="68592"/>
          </a:xfrm>
          <a:prstGeom prst="rect">
            <a:avLst/>
          </a:prstGeom>
          <a:solidFill>
            <a:srgbClr val="FFC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73" name="Rectangle 72"/>
          <p:cNvSpPr/>
          <p:nvPr/>
        </p:nvSpPr>
        <p:spPr>
          <a:xfrm>
            <a:off x="3050079" y="1337748"/>
            <a:ext cx="2624420" cy="2532932"/>
          </a:xfrm>
          <a:prstGeom prst="rect">
            <a:avLst/>
          </a:prstGeom>
          <a:solidFill>
            <a:schemeClr val="bg1"/>
          </a:solidFill>
          <a:ln w="12700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266" y="1345696"/>
            <a:ext cx="190360" cy="200000"/>
          </a:xfrm>
          <a:prstGeom prst="rect">
            <a:avLst/>
          </a:prstGeom>
        </p:spPr>
      </p:pic>
      <p:sp>
        <p:nvSpPr>
          <p:cNvPr id="78" name="Rectangle 77"/>
          <p:cNvSpPr/>
          <p:nvPr userDrawn="1"/>
        </p:nvSpPr>
        <p:spPr>
          <a:xfrm>
            <a:off x="3094792" y="1728350"/>
            <a:ext cx="2529721" cy="12082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n-US" sz="8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81" name="Straight Connector 80"/>
          <p:cNvCxnSpPr/>
          <p:nvPr userDrawn="1"/>
        </p:nvCxnSpPr>
        <p:spPr>
          <a:xfrm>
            <a:off x="5590527" y="1754300"/>
            <a:ext cx="0" cy="9732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 userDrawn="1"/>
        </p:nvSpPr>
        <p:spPr>
          <a:xfrm>
            <a:off x="2902010" y="1520402"/>
            <a:ext cx="143981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u="sng" dirty="0" smtClean="0">
                <a:solidFill>
                  <a:schemeClr val="bg1">
                    <a:lumMod val="50000"/>
                  </a:schemeClr>
                </a:solidFill>
              </a:rPr>
              <a:t>  Attachments Classification</a:t>
            </a:r>
            <a:endParaRPr lang="en-US" sz="700" b="1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8" name="Rectangle 107"/>
          <p:cNvSpPr/>
          <p:nvPr userDrawn="1"/>
        </p:nvSpPr>
        <p:spPr>
          <a:xfrm>
            <a:off x="3094791" y="2993729"/>
            <a:ext cx="2455687" cy="27120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TextBox 108"/>
          <p:cNvSpPr txBox="1"/>
          <p:nvPr userDrawn="1"/>
        </p:nvSpPr>
        <p:spPr>
          <a:xfrm>
            <a:off x="2820275" y="2967090"/>
            <a:ext cx="74732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b="1" u="sng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Conditions</a:t>
            </a:r>
            <a:endParaRPr lang="en-US" sz="500" b="1" u="sng" dirty="0">
              <a:solidFill>
                <a:srgbClr val="FFC000"/>
              </a:solidFill>
            </a:endParaRPr>
          </a:p>
        </p:txBody>
      </p:sp>
      <p:sp>
        <p:nvSpPr>
          <p:cNvPr id="116" name="TextBox 115"/>
          <p:cNvSpPr txBox="1"/>
          <p:nvPr userDrawn="1"/>
        </p:nvSpPr>
        <p:spPr>
          <a:xfrm>
            <a:off x="3746196" y="1309085"/>
            <a:ext cx="11528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latin typeface="+mj-lt"/>
              </a:rPr>
              <a:t>Mail Date- Attachments</a:t>
            </a:r>
            <a:endParaRPr lang="en-US" sz="800" b="1" dirty="0">
              <a:latin typeface="+mj-lt"/>
            </a:endParaRPr>
          </a:p>
        </p:txBody>
      </p:sp>
      <p:cxnSp>
        <p:nvCxnSpPr>
          <p:cNvPr id="117" name="Straight Connector 116"/>
          <p:cNvCxnSpPr/>
          <p:nvPr userDrawn="1"/>
        </p:nvCxnSpPr>
        <p:spPr>
          <a:xfrm>
            <a:off x="3391989" y="1468976"/>
            <a:ext cx="226543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 userDrawn="1"/>
        </p:nvSpPr>
        <p:spPr>
          <a:xfrm>
            <a:off x="5398354" y="1323356"/>
            <a:ext cx="3385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3" name="Picture 12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6854" y="2535470"/>
            <a:ext cx="109738" cy="95106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3039" y="2721875"/>
            <a:ext cx="98009" cy="103774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6854" y="2315976"/>
            <a:ext cx="98009" cy="103774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46407164"/>
              </p:ext>
            </p:extLst>
          </p:nvPr>
        </p:nvGraphicFramePr>
        <p:xfrm>
          <a:off x="3126075" y="1865916"/>
          <a:ext cx="2360327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925"/>
                <a:gridCol w="762000"/>
                <a:gridCol w="609600"/>
                <a:gridCol w="304802"/>
              </a:tblGrid>
              <a:tr h="164050">
                <a:tc>
                  <a:txBody>
                    <a:bodyPr/>
                    <a:lstStyle/>
                    <a:p>
                      <a:pPr algn="ctr"/>
                      <a:r>
                        <a:rPr lang="en-US" sz="500" dirty="0" smtClean="0">
                          <a:solidFill>
                            <a:sysClr val="windowText" lastClr="000000"/>
                          </a:solidFill>
                        </a:rPr>
                        <a:t>Attachment</a:t>
                      </a:r>
                      <a:r>
                        <a:rPr lang="en-US" sz="500" baseline="0" dirty="0" smtClean="0">
                          <a:solidFill>
                            <a:sysClr val="windowText" lastClr="000000"/>
                          </a:solidFill>
                        </a:rPr>
                        <a:t> name</a:t>
                      </a:r>
                      <a:endParaRPr lang="en-US" sz="5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1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</a:t>
                      </a:r>
                      <a:endParaRPr lang="en-US" sz="700" b="1" kern="1200" baseline="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dirty="0" smtClean="0">
                          <a:solidFill>
                            <a:sysClr val="windowText" lastClr="000000"/>
                          </a:solidFill>
                        </a:rPr>
                        <a:t>Policy</a:t>
                      </a:r>
                      <a:endParaRPr lang="en-US" sz="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 smtClean="0">
                          <a:solidFill>
                            <a:sysClr val="windowText" lastClr="000000"/>
                          </a:solidFill>
                        </a:rPr>
                        <a:t>Edit</a:t>
                      </a:r>
                      <a:endParaRPr lang="en-US" sz="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4050"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ysClr val="windowText" lastClr="000000"/>
                          </a:solidFill>
                        </a:rPr>
                        <a:t>  A</a:t>
                      </a:r>
                      <a:endParaRPr 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  Guarded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>
                          <a:solidFill>
                            <a:sysClr val="windowText" lastClr="000000"/>
                          </a:solidFill>
                        </a:rPr>
                        <a:t>P9</a:t>
                      </a:r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4050"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ysClr val="windowText" lastClr="000000"/>
                          </a:solidFill>
                        </a:rPr>
                        <a:t>  B</a:t>
                      </a:r>
                      <a:endParaRPr 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    Secret</a:t>
                      </a:r>
                      <a:endParaRPr lang="en-US" sz="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>
                          <a:solidFill>
                            <a:sysClr val="windowText" lastClr="000000"/>
                          </a:solidFill>
                        </a:rPr>
                        <a:t>P23</a:t>
                      </a:r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4050"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ysClr val="windowText" lastClr="000000"/>
                          </a:solidFill>
                        </a:rPr>
                        <a:t>  C</a:t>
                      </a:r>
                      <a:endParaRPr 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   Secret</a:t>
                      </a:r>
                      <a:endParaRPr lang="en-US" sz="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>
                          <a:solidFill>
                            <a:sysClr val="windowText" lastClr="000000"/>
                          </a:solidFill>
                        </a:rPr>
                        <a:t>P23</a:t>
                      </a:r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4050"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ysClr val="windowText" lastClr="000000"/>
                          </a:solidFill>
                        </a:rPr>
                        <a:t>  D</a:t>
                      </a:r>
                      <a:endParaRPr 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>
                          <a:solidFill>
                            <a:sysClr val="windowText" lastClr="000000"/>
                          </a:solidFill>
                        </a:rPr>
                        <a:t>    None</a:t>
                      </a:r>
                      <a:endParaRPr lang="en-US" sz="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2" name="Rectangle 81"/>
          <p:cNvSpPr/>
          <p:nvPr userDrawn="1"/>
        </p:nvSpPr>
        <p:spPr>
          <a:xfrm>
            <a:off x="3819356" y="2112449"/>
            <a:ext cx="89818" cy="68592"/>
          </a:xfrm>
          <a:prstGeom prst="rect">
            <a:avLst/>
          </a:prstGeom>
          <a:solidFill>
            <a:srgbClr val="FFFF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3" name="Rectangle 82"/>
          <p:cNvSpPr/>
          <p:nvPr userDrawn="1"/>
        </p:nvSpPr>
        <p:spPr>
          <a:xfrm>
            <a:off x="3819356" y="2313585"/>
            <a:ext cx="89818" cy="68592"/>
          </a:xfrm>
          <a:prstGeom prst="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4" name="Rectangle 83"/>
          <p:cNvSpPr/>
          <p:nvPr userDrawn="1"/>
        </p:nvSpPr>
        <p:spPr>
          <a:xfrm>
            <a:off x="3819356" y="2514721"/>
            <a:ext cx="89818" cy="68592"/>
          </a:xfrm>
          <a:prstGeom prst="rect">
            <a:avLst/>
          </a:prstGeom>
          <a:solidFill>
            <a:srgbClr val="C00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4" name="Rectangle 113"/>
          <p:cNvSpPr/>
          <p:nvPr userDrawn="1"/>
        </p:nvSpPr>
        <p:spPr>
          <a:xfrm>
            <a:off x="3819356" y="2715857"/>
            <a:ext cx="89818" cy="68592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8" name="TextBox 127"/>
          <p:cNvSpPr txBox="1"/>
          <p:nvPr userDrawn="1"/>
        </p:nvSpPr>
        <p:spPr>
          <a:xfrm>
            <a:off x="4025282" y="3686014"/>
            <a:ext cx="7024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Protect &amp; Send</a:t>
            </a:r>
            <a:endParaRPr lang="en-US" sz="600" dirty="0"/>
          </a:p>
        </p:txBody>
      </p:sp>
      <p:grpSp>
        <p:nvGrpSpPr>
          <p:cNvPr id="129" name="Group 128"/>
          <p:cNvGrpSpPr/>
          <p:nvPr userDrawn="1"/>
        </p:nvGrpSpPr>
        <p:grpSpPr>
          <a:xfrm>
            <a:off x="4207426" y="3318996"/>
            <a:ext cx="338148" cy="338148"/>
            <a:chOff x="4419600" y="2438400"/>
            <a:chExt cx="319468" cy="319468"/>
          </a:xfrm>
        </p:grpSpPr>
        <p:pic>
          <p:nvPicPr>
            <p:cNvPr id="131" name="Picture 130"/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48201" y="2481119"/>
              <a:ext cx="274833" cy="274833"/>
            </a:xfrm>
            <a:prstGeom prst="rect">
              <a:avLst/>
            </a:prstGeom>
          </p:spPr>
        </p:pic>
        <p:sp>
          <p:nvSpPr>
            <p:cNvPr id="132" name="Oval 131"/>
            <p:cNvSpPr/>
            <p:nvPr userDrawn="1"/>
          </p:nvSpPr>
          <p:spPr>
            <a:xfrm>
              <a:off x="4419600" y="2438400"/>
              <a:ext cx="319468" cy="31946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8" name="TextBox 177"/>
          <p:cNvSpPr txBox="1"/>
          <p:nvPr userDrawn="1"/>
        </p:nvSpPr>
        <p:spPr>
          <a:xfrm>
            <a:off x="5741984" y="1724768"/>
            <a:ext cx="760732" cy="1692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Top Secret</a:t>
            </a:r>
            <a:endParaRPr lang="en-US" sz="5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pic>
        <p:nvPicPr>
          <p:cNvPr id="121" name="Picture 12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3562" y="2084772"/>
            <a:ext cx="98009" cy="103774"/>
          </a:xfrm>
          <a:prstGeom prst="rect">
            <a:avLst/>
          </a:prstGeom>
        </p:spPr>
      </p:pic>
      <p:sp>
        <p:nvSpPr>
          <p:cNvPr id="126" name="TextBox 125"/>
          <p:cNvSpPr txBox="1"/>
          <p:nvPr userDrawn="1"/>
        </p:nvSpPr>
        <p:spPr>
          <a:xfrm>
            <a:off x="2057400" y="590550"/>
            <a:ext cx="2952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ym typeface="Wingdings" panose="05000000000000000000" pitchFamily="2" charset="2"/>
              </a:rPr>
              <a:t></a:t>
            </a:r>
            <a:endParaRPr lang="en-US" dirty="0"/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609600" y="2556278"/>
            <a:ext cx="93739" cy="704844"/>
            <a:chOff x="2768003" y="2247906"/>
            <a:chExt cx="93739" cy="704844"/>
          </a:xfrm>
        </p:grpSpPr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70652" y="2247906"/>
              <a:ext cx="88440" cy="91293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68003" y="2468091"/>
              <a:ext cx="93739" cy="95945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68003" y="2677688"/>
              <a:ext cx="93739" cy="95945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68003" y="2856805"/>
              <a:ext cx="93739" cy="95945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 userDrawn="1"/>
        </p:nvGrpSpPr>
        <p:grpSpPr>
          <a:xfrm>
            <a:off x="2426919" y="2467343"/>
            <a:ext cx="116717" cy="714184"/>
            <a:chOff x="3139875" y="2111465"/>
            <a:chExt cx="116717" cy="714184"/>
          </a:xfrm>
        </p:grpSpPr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39875" y="2111465"/>
              <a:ext cx="109738" cy="95106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46854" y="2535470"/>
              <a:ext cx="109738" cy="95106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43039" y="2721875"/>
              <a:ext cx="98009" cy="103774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46854" y="2315976"/>
              <a:ext cx="98009" cy="103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28490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39C14A5F-5C3F-43F6-B10B-131E4E9C8B36}" type="datetimeFigureOut">
              <a:rPr lang="en-US" smtClean="0"/>
              <a:t>3/27/2016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3A3B92C7-A00C-4E75-B2BB-FDE78031AB2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2057400" y="590550"/>
            <a:ext cx="2952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ym typeface="Wingdings" panose="05000000000000000000" pitchFamily="2" charset="2"/>
              </a:rPr>
              <a:t>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71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606"/>
            <a:ext cx="7886700" cy="994410"/>
          </a:xfrm>
          <a:prstGeom prst="rect">
            <a:avLst/>
          </a:prstGeom>
        </p:spPr>
        <p:txBody>
          <a:bodyPr lIns="43917" tIns="21960" rIns="43917" bIns="21960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458"/>
            <a:ext cx="7886700" cy="3263265"/>
          </a:xfrm>
          <a:prstGeom prst="rect">
            <a:avLst/>
          </a:prstGeom>
        </p:spPr>
        <p:txBody>
          <a:bodyPr lIns="43917" tIns="21960" rIns="43917" bIns="2196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57950" y="4767025"/>
            <a:ext cx="2057400" cy="274320"/>
          </a:xfrm>
          <a:prstGeom prst="rect">
            <a:avLst/>
          </a:prstGeom>
        </p:spPr>
        <p:txBody>
          <a:bodyPr lIns="43917" tIns="21960" rIns="43917" bIns="21960"/>
          <a:lstStyle>
            <a:lvl1pPr algn="r" defTabSz="685107" rtl="1" fontAlgn="auto">
              <a:spcBef>
                <a:spcPts val="0"/>
              </a:spcBef>
              <a:spcAft>
                <a:spcPts val="0"/>
              </a:spcAft>
              <a:defRPr sz="1300">
                <a:solidFill>
                  <a:prstClr val="black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6EEEA4C-17C0-4468-8C82-658D64EC71FE}" type="datetimeFigureOut">
              <a:rPr lang="he-IL" smtClean="0"/>
              <a:pPr>
                <a:defRPr/>
              </a:pPr>
              <a:t>י"ז/אדר ב/תשע"ו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025"/>
            <a:ext cx="3086100" cy="274320"/>
          </a:xfrm>
          <a:prstGeom prst="rect">
            <a:avLst/>
          </a:prstGeom>
        </p:spPr>
        <p:txBody>
          <a:bodyPr lIns="43917" tIns="21960" rIns="43917" bIns="21960"/>
          <a:lstStyle>
            <a:lvl1pPr algn="r" defTabSz="685107" rtl="1" fontAlgn="auto">
              <a:spcBef>
                <a:spcPts val="0"/>
              </a:spcBef>
              <a:spcAft>
                <a:spcPts val="0"/>
              </a:spcAft>
              <a:defRPr sz="1300">
                <a:solidFill>
                  <a:prstClr val="black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8650" y="4767025"/>
            <a:ext cx="2057400" cy="274320"/>
          </a:xfrm>
          <a:prstGeom prst="rect">
            <a:avLst/>
          </a:prstGeom>
        </p:spPr>
        <p:txBody>
          <a:bodyPr lIns="43917" tIns="21960" rIns="43917" bIns="21960"/>
          <a:lstStyle>
            <a:lvl1pPr algn="r" defTabSz="685107" rtl="1" fontAlgn="auto">
              <a:spcBef>
                <a:spcPts val="0"/>
              </a:spcBef>
              <a:spcAft>
                <a:spcPts val="0"/>
              </a:spcAft>
              <a:defRPr sz="1300">
                <a:solidFill>
                  <a:prstClr val="black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A5BFBE1-AAA9-4A3C-A443-DFA3FE92427B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898952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439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na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0908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ures Bank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33400" y="0"/>
            <a:ext cx="8222344" cy="411480"/>
          </a:xfrm>
          <a:prstGeom prst="rect">
            <a:avLst/>
          </a:prstGeom>
        </p:spPr>
        <p:txBody>
          <a:bodyPr lIns="43935" tIns="21969" rIns="43935" bIns="21969" anchor="ctr"/>
          <a:lstStyle>
            <a:lvl1pPr marL="0" marR="0" indent="0" algn="l" defTabSz="439363" rtl="0" eaLnBrk="1" fontAlgn="auto" latinLnBrk="0" hangingPunct="1">
              <a:lnSpc>
                <a:spcPct val="90000"/>
              </a:lnSpc>
              <a:spcBef>
                <a:spcPts val="4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he-IL" sz="2100" kern="12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5833" y="95250"/>
            <a:ext cx="669925" cy="394335"/>
          </a:xfrm>
          <a:prstGeom prst="rect">
            <a:avLst/>
          </a:prstGeom>
        </p:spPr>
        <p:txBody>
          <a:bodyPr lIns="43942" tIns="21972" rIns="43942" bIns="21972"/>
          <a:lstStyle>
            <a:lvl1pPr algn="ctr" defTabSz="685503" rtl="1" fontAlgn="auto">
              <a:spcBef>
                <a:spcPts val="0"/>
              </a:spcBef>
              <a:spcAft>
                <a:spcPts val="0"/>
              </a:spcAft>
              <a:defRPr sz="1300" smtClean="0">
                <a:solidFill>
                  <a:prstClr val="white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13824C5-6AD7-4510-842F-CBE3B73BB737}" type="slidenum">
              <a:rPr lang="he-IL" smtClean="0"/>
              <a:pPr>
                <a:defRPr/>
              </a:pPr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39903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cep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8474075" y="0"/>
            <a:ext cx="669925" cy="39433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4B8741-A730-4E23-9B93-FB2EC0B61E4B}" type="slidenum">
              <a:rPr lang="he-IL"/>
              <a:pPr>
                <a:defRPr/>
              </a:pPr>
              <a:t>‹#›</a:t>
            </a:fld>
            <a:endParaRPr lang="he-I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33400" y="0"/>
            <a:ext cx="8222344" cy="411480"/>
          </a:xfrm>
          <a:prstGeom prst="rect">
            <a:avLst/>
          </a:prstGeom>
        </p:spPr>
        <p:txBody>
          <a:bodyPr lIns="43935" tIns="21969" rIns="43935" bIns="21969" anchor="ctr"/>
          <a:lstStyle>
            <a:lvl1pPr marL="0" marR="0" indent="0" algn="l" defTabSz="439363" rtl="0" eaLnBrk="1" fontAlgn="auto" latinLnBrk="0" hangingPunct="1">
              <a:lnSpc>
                <a:spcPct val="90000"/>
              </a:lnSpc>
              <a:spcBef>
                <a:spcPts val="4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he-IL" sz="2100" kern="12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21843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 slid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6" name="Rectangle 8"/>
          <p:cNvSpPr>
            <a:spLocks noGrp="1" noChangeArrowheads="1"/>
          </p:cNvSpPr>
          <p:nvPr>
            <p:ph type="ctrTitle" sz="quarter"/>
          </p:nvPr>
        </p:nvSpPr>
        <p:spPr>
          <a:xfrm>
            <a:off x="2286000" y="2343150"/>
            <a:ext cx="6248400" cy="669127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 dirty="0" smtClean="0"/>
              <a:t>Click to edit Master title</a:t>
            </a:r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2286000" y="3028950"/>
            <a:ext cx="6196012" cy="457200"/>
          </a:xfrm>
          <a:prstGeom prst="rect">
            <a:avLst/>
          </a:prstGeom>
        </p:spPr>
        <p:txBody>
          <a:bodyPr/>
          <a:lstStyle>
            <a:lvl1pPr marL="0" marR="0" indent="0" algn="r" defTabSz="1371600" rtl="1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kern="1200" dirty="0" smtClean="0">
                <a:solidFill>
                  <a:srgbClr val="0C2E3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2915817" y="3486150"/>
            <a:ext cx="5592763" cy="267478"/>
          </a:xfrm>
          <a:prstGeom prst="rect">
            <a:avLst/>
          </a:prstGeom>
        </p:spPr>
        <p:txBody>
          <a:bodyPr/>
          <a:lstStyle>
            <a:lvl1pPr marL="0" marR="0" indent="0" algn="r" defTabSz="1371600" rtl="1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kern="1200" dirty="0" smtClean="0">
                <a:solidFill>
                  <a:srgbClr val="97979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533400" y="1962150"/>
            <a:ext cx="7707054" cy="381000"/>
          </a:xfrm>
          <a:prstGeom prst="rect">
            <a:avLst/>
          </a:prstGeom>
        </p:spPr>
        <p:txBody>
          <a:bodyPr/>
          <a:lstStyle>
            <a:lvl1pPr marL="0" marR="0" indent="0" algn="r" defTabSz="1371600" rtl="1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kern="1200" dirty="0" smtClean="0">
                <a:solidFill>
                  <a:srgbClr val="0C2E3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5833" y="95250"/>
            <a:ext cx="669925" cy="394335"/>
          </a:xfrm>
          <a:prstGeom prst="rect">
            <a:avLst/>
          </a:prstGeom>
        </p:spPr>
        <p:txBody>
          <a:bodyPr lIns="43942" tIns="21972" rIns="43942" bIns="21972"/>
          <a:lstStyle>
            <a:lvl1pPr algn="ctr" defTabSz="685503" rtl="1" fontAlgn="auto">
              <a:spcBef>
                <a:spcPts val="0"/>
              </a:spcBef>
              <a:spcAft>
                <a:spcPts val="0"/>
              </a:spcAft>
              <a:defRPr sz="1300" smtClean="0">
                <a:solidFill>
                  <a:prstClr val="white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13824C5-6AD7-4510-842F-CBE3B73BB737}" type="slidenum">
              <a:rPr lang="he-IL" smtClean="0"/>
              <a:pPr>
                <a:defRPr/>
              </a:pPr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192947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AC89AE62-7634-49C3-A0A6-C420265F2F8B}" type="datetimeFigureOut">
              <a:rPr lang="en-US" smtClean="0"/>
              <a:t>3/27/2016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AE9CA7-E4D3-4783-979F-1C75EE684124}" type="slidenum">
              <a:rPr lang="en-US" smtClean="0"/>
              <a:t>‹#›</a:t>
            </a:fld>
            <a:endParaRPr lang="en-US"/>
          </a:p>
        </p:txBody>
      </p:sp>
      <p:grpSp>
        <p:nvGrpSpPr>
          <p:cNvPr id="38" name="Group 37"/>
          <p:cNvGrpSpPr/>
          <p:nvPr userDrawn="1"/>
        </p:nvGrpSpPr>
        <p:grpSpPr>
          <a:xfrm>
            <a:off x="3279550" y="1428750"/>
            <a:ext cx="2592613" cy="1447800"/>
            <a:chOff x="2669950" y="895350"/>
            <a:chExt cx="2592613" cy="1600200"/>
          </a:xfrm>
        </p:grpSpPr>
        <p:sp>
          <p:nvSpPr>
            <p:cNvPr id="39" name="Rectangle 38"/>
            <p:cNvSpPr/>
            <p:nvPr/>
          </p:nvSpPr>
          <p:spPr>
            <a:xfrm>
              <a:off x="2727960" y="895350"/>
              <a:ext cx="2534603" cy="1600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66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727960" y="1204913"/>
              <a:ext cx="2531454" cy="2286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669950" y="1047147"/>
              <a:ext cx="675185" cy="221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b="1" dirty="0" smtClean="0">
                  <a:solidFill>
                    <a:schemeClr val="bg2">
                      <a:lumMod val="50000"/>
                    </a:schemeClr>
                  </a:solidFill>
                  <a:latin typeface="+mn-lt"/>
                </a:rPr>
                <a:t>Classification</a:t>
              </a:r>
              <a:endParaRPr lang="en-US" sz="700" b="1" dirty="0">
                <a:solidFill>
                  <a:schemeClr val="bg2">
                    <a:lumMod val="50000"/>
                  </a:schemeClr>
                </a:solidFill>
                <a:latin typeface="+mn-lt"/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40660" y="916483"/>
              <a:ext cx="200000" cy="200000"/>
            </a:xfrm>
            <a:prstGeom prst="rect">
              <a:avLst/>
            </a:prstGeom>
          </p:spPr>
        </p:pic>
        <p:sp>
          <p:nvSpPr>
            <p:cNvPr id="43" name="Rectangle 42"/>
            <p:cNvSpPr/>
            <p:nvPr/>
          </p:nvSpPr>
          <p:spPr>
            <a:xfrm>
              <a:off x="2790225" y="1254773"/>
              <a:ext cx="68592" cy="68592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151252" y="1254773"/>
              <a:ext cx="68592" cy="68592"/>
            </a:xfrm>
            <a:prstGeom prst="rect">
              <a:avLst/>
            </a:prstGeom>
            <a:solidFill>
              <a:srgbClr val="C00000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507643" y="1254773"/>
              <a:ext cx="68592" cy="68592"/>
            </a:xfrm>
            <a:prstGeom prst="rect">
              <a:avLst/>
            </a:prstGeom>
            <a:solidFill>
              <a:srgbClr val="FFC000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858270" y="1254773"/>
              <a:ext cx="68592" cy="68592"/>
            </a:xfrm>
            <a:prstGeom prst="rect">
              <a:avLst/>
            </a:prstGeom>
            <a:solidFill>
              <a:srgbClr val="FFFF00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222067" y="1254773"/>
              <a:ext cx="68592" cy="68592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092015" y="1206045"/>
              <a:ext cx="357870" cy="222706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540660" y="1206045"/>
              <a:ext cx="357870" cy="222706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807181" y="1207753"/>
              <a:ext cx="357870" cy="222706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598427" y="1254773"/>
              <a:ext cx="68592" cy="68592"/>
            </a:xfrm>
            <a:prstGeom prst="rect">
              <a:avLst/>
            </a:prstGeom>
            <a:solidFill>
              <a:srgbClr val="00B0F0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958560" y="1254773"/>
              <a:ext cx="68592" cy="6859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extBox 52"/>
          <p:cNvSpPr txBox="1"/>
          <p:nvPr userDrawn="1"/>
        </p:nvSpPr>
        <p:spPr>
          <a:xfrm>
            <a:off x="4872952" y="1590691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Wingdings" panose="05000000000000000000" pitchFamily="2" charset="2"/>
              </a:rPr>
              <a:t></a:t>
            </a:r>
            <a:endParaRPr lang="en-US" dirty="0"/>
          </a:p>
        </p:txBody>
      </p:sp>
      <p:sp>
        <p:nvSpPr>
          <p:cNvPr id="54" name="Rectangle 53"/>
          <p:cNvSpPr/>
          <p:nvPr userDrawn="1"/>
        </p:nvSpPr>
        <p:spPr>
          <a:xfrm>
            <a:off x="3337560" y="1909698"/>
            <a:ext cx="2531454" cy="106284"/>
          </a:xfrm>
          <a:prstGeom prst="rect">
            <a:avLst/>
          </a:prstGeom>
          <a:solidFill>
            <a:srgbClr val="92D05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 userDrawn="1"/>
        </p:nvSpPr>
        <p:spPr>
          <a:xfrm>
            <a:off x="4240831" y="1390682"/>
            <a:ext cx="5790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latin typeface="+mj-lt"/>
              </a:rPr>
              <a:t>File name</a:t>
            </a:r>
            <a:endParaRPr lang="en-US" sz="800" b="1" dirty="0">
              <a:latin typeface="+mj-lt"/>
            </a:endParaRPr>
          </a:p>
        </p:txBody>
      </p:sp>
      <p:cxnSp>
        <p:nvCxnSpPr>
          <p:cNvPr id="56" name="Straight Connector 55"/>
          <p:cNvCxnSpPr/>
          <p:nvPr userDrawn="1"/>
        </p:nvCxnSpPr>
        <p:spPr>
          <a:xfrm>
            <a:off x="3594175" y="1565893"/>
            <a:ext cx="226543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 userDrawn="1"/>
        </p:nvGrpSpPr>
        <p:grpSpPr>
          <a:xfrm>
            <a:off x="3262256" y="1770676"/>
            <a:ext cx="2544358" cy="178778"/>
            <a:chOff x="3262256" y="1770676"/>
            <a:chExt cx="2544358" cy="178778"/>
          </a:xfrm>
        </p:grpSpPr>
        <p:sp>
          <p:nvSpPr>
            <p:cNvPr id="58" name="TextBox 57"/>
            <p:cNvSpPr txBox="1"/>
            <p:nvPr userDrawn="1"/>
          </p:nvSpPr>
          <p:spPr>
            <a:xfrm>
              <a:off x="3262256" y="1780177"/>
              <a:ext cx="760732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US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 Top Secret</a:t>
              </a:r>
              <a:endParaRPr 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sp>
          <p:nvSpPr>
            <p:cNvPr id="59" name="TextBox 58"/>
            <p:cNvSpPr txBox="1"/>
            <p:nvPr userDrawn="1"/>
          </p:nvSpPr>
          <p:spPr>
            <a:xfrm>
              <a:off x="3622246" y="1780176"/>
              <a:ext cx="873554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US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Top Guarded</a:t>
              </a:r>
              <a:endParaRPr 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sp>
          <p:nvSpPr>
            <p:cNvPr id="60" name="TextBox 59"/>
            <p:cNvSpPr txBox="1"/>
            <p:nvPr userDrawn="1"/>
          </p:nvSpPr>
          <p:spPr>
            <a:xfrm>
              <a:off x="4004130" y="1779566"/>
              <a:ext cx="799309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US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Guarded</a:t>
              </a:r>
              <a:endParaRPr 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sp>
          <p:nvSpPr>
            <p:cNvPr id="61" name="Rectangle 60"/>
            <p:cNvSpPr/>
            <p:nvPr userDrawn="1"/>
          </p:nvSpPr>
          <p:spPr>
            <a:xfrm>
              <a:off x="4355483" y="1771946"/>
              <a:ext cx="1012168" cy="1692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rtl="0"/>
              <a:r>
                <a:rPr lang="en-US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Classified A</a:t>
              </a:r>
              <a:endParaRPr 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sp>
          <p:nvSpPr>
            <p:cNvPr id="62" name="Rectangle 61"/>
            <p:cNvSpPr/>
            <p:nvPr userDrawn="1"/>
          </p:nvSpPr>
          <p:spPr>
            <a:xfrm>
              <a:off x="4726895" y="1771978"/>
              <a:ext cx="1007970" cy="1692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rtl="0"/>
              <a:r>
                <a:rPr lang="en-US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Classified B</a:t>
              </a:r>
              <a:endParaRPr 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sp>
          <p:nvSpPr>
            <p:cNvPr id="63" name="Rectangle 62"/>
            <p:cNvSpPr/>
            <p:nvPr userDrawn="1"/>
          </p:nvSpPr>
          <p:spPr>
            <a:xfrm>
              <a:off x="4739035" y="1770752"/>
              <a:ext cx="779173" cy="1692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General</a:t>
              </a:r>
              <a:endParaRPr 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sp>
          <p:nvSpPr>
            <p:cNvPr id="64" name="Rectangle 63"/>
            <p:cNvSpPr/>
            <p:nvPr userDrawn="1"/>
          </p:nvSpPr>
          <p:spPr>
            <a:xfrm>
              <a:off x="5027441" y="1770676"/>
              <a:ext cx="779173" cy="1692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NONE</a:t>
              </a:r>
              <a:endParaRPr 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</p:grpSp>
      <p:sp>
        <p:nvSpPr>
          <p:cNvPr id="65" name="Rectangle 64"/>
          <p:cNvSpPr/>
          <p:nvPr userDrawn="1"/>
        </p:nvSpPr>
        <p:spPr>
          <a:xfrm>
            <a:off x="3733800" y="2204085"/>
            <a:ext cx="1633851" cy="17988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6" name="TextBox 65"/>
          <p:cNvSpPr txBox="1"/>
          <p:nvPr userDrawn="1"/>
        </p:nvSpPr>
        <p:spPr>
          <a:xfrm>
            <a:off x="3252578" y="2025878"/>
            <a:ext cx="4812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  Policy</a:t>
            </a:r>
            <a:endParaRPr lang="en-US" sz="800" b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68" name="Picture 6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1047" y="2057934"/>
            <a:ext cx="147636" cy="147636"/>
          </a:xfrm>
          <a:prstGeom prst="rect">
            <a:avLst/>
          </a:prstGeom>
        </p:spPr>
      </p:pic>
      <p:sp>
        <p:nvSpPr>
          <p:cNvPr id="69" name="Rectangle 68"/>
          <p:cNvSpPr/>
          <p:nvPr userDrawn="1"/>
        </p:nvSpPr>
        <p:spPr>
          <a:xfrm>
            <a:off x="4401582" y="2189476"/>
            <a:ext cx="32573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P4</a:t>
            </a:r>
            <a:endParaRPr lang="en-US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0" name="Flowchart: Merge 69"/>
          <p:cNvSpPr/>
          <p:nvPr userDrawn="1"/>
        </p:nvSpPr>
        <p:spPr>
          <a:xfrm rot="10800000" flipV="1">
            <a:off x="5219207" y="2281077"/>
            <a:ext cx="97977" cy="48140"/>
          </a:xfrm>
          <a:prstGeom prst="flowChartMerg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 userDrawn="1"/>
        </p:nvSpPr>
        <p:spPr>
          <a:xfrm>
            <a:off x="4213561" y="2693084"/>
            <a:ext cx="72327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Protect &amp; Save</a:t>
            </a:r>
            <a:endParaRPr lang="en-US" sz="600" dirty="0"/>
          </a:p>
        </p:txBody>
      </p:sp>
      <p:pic>
        <p:nvPicPr>
          <p:cNvPr id="72" name="Picture 7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6781" y="2401516"/>
            <a:ext cx="322633" cy="322633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0984" y="2052438"/>
            <a:ext cx="176386" cy="167567"/>
          </a:xfrm>
          <a:prstGeom prst="rect">
            <a:avLst/>
          </a:prstGeom>
        </p:spPr>
      </p:pic>
      <p:sp>
        <p:nvSpPr>
          <p:cNvPr id="75" name="TextBox 74"/>
          <p:cNvSpPr txBox="1"/>
          <p:nvPr userDrawn="1"/>
        </p:nvSpPr>
        <p:spPr>
          <a:xfrm>
            <a:off x="5604951" y="1391141"/>
            <a:ext cx="3385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7" name="Group 66"/>
          <p:cNvGrpSpPr/>
          <p:nvPr userDrawn="1"/>
        </p:nvGrpSpPr>
        <p:grpSpPr>
          <a:xfrm rot="16200000">
            <a:off x="5722484" y="1577602"/>
            <a:ext cx="45719" cy="189783"/>
            <a:chOff x="5774227" y="1554291"/>
            <a:chExt cx="45720" cy="189783"/>
          </a:xfrm>
        </p:grpSpPr>
        <p:sp>
          <p:nvSpPr>
            <p:cNvPr id="74" name="Rectangle 73"/>
            <p:cNvSpPr/>
            <p:nvPr userDrawn="1"/>
          </p:nvSpPr>
          <p:spPr>
            <a:xfrm>
              <a:off x="5774228" y="1554291"/>
              <a:ext cx="45719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 userDrawn="1"/>
          </p:nvSpPr>
          <p:spPr>
            <a:xfrm>
              <a:off x="5774228" y="1625420"/>
              <a:ext cx="45719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 userDrawn="1"/>
          </p:nvSpPr>
          <p:spPr>
            <a:xfrm>
              <a:off x="5774227" y="1698355"/>
              <a:ext cx="45719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044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9144000" cy="5137603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AC89AE62-7634-49C3-A0A6-C420265F2F8B}" type="datetimeFigureOut">
              <a:rPr lang="en-US" smtClean="0"/>
              <a:t>3/27/2016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AE9CA7-E4D3-4783-979F-1C75EE68412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3279550" y="1428750"/>
            <a:ext cx="2592613" cy="1447800"/>
            <a:chOff x="2669950" y="895350"/>
            <a:chExt cx="2592613" cy="1600200"/>
          </a:xfrm>
        </p:grpSpPr>
        <p:sp>
          <p:nvSpPr>
            <p:cNvPr id="8" name="Rectangle 7"/>
            <p:cNvSpPr/>
            <p:nvPr/>
          </p:nvSpPr>
          <p:spPr>
            <a:xfrm>
              <a:off x="2727960" y="895350"/>
              <a:ext cx="2534603" cy="1600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66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727960" y="1204913"/>
              <a:ext cx="2531454" cy="2286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69950" y="1047147"/>
              <a:ext cx="675185" cy="221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b="1" dirty="0" smtClean="0">
                  <a:solidFill>
                    <a:schemeClr val="bg2">
                      <a:lumMod val="50000"/>
                    </a:schemeClr>
                  </a:solidFill>
                  <a:latin typeface="+mn-lt"/>
                </a:rPr>
                <a:t>Classification</a:t>
              </a:r>
              <a:endParaRPr lang="en-US" sz="700" b="1" dirty="0">
                <a:solidFill>
                  <a:schemeClr val="bg2">
                    <a:lumMod val="50000"/>
                  </a:schemeClr>
                </a:solidFill>
                <a:latin typeface="+mn-lt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46591" y="899138"/>
              <a:ext cx="200000" cy="20000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2790225" y="1254773"/>
              <a:ext cx="68592" cy="68592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151252" y="1254773"/>
              <a:ext cx="68592" cy="68592"/>
            </a:xfrm>
            <a:prstGeom prst="rect">
              <a:avLst/>
            </a:prstGeom>
            <a:solidFill>
              <a:srgbClr val="C00000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507643" y="1254773"/>
              <a:ext cx="68592" cy="68592"/>
            </a:xfrm>
            <a:prstGeom prst="rect">
              <a:avLst/>
            </a:prstGeom>
            <a:solidFill>
              <a:srgbClr val="FFC000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858270" y="1254773"/>
              <a:ext cx="68592" cy="68592"/>
            </a:xfrm>
            <a:prstGeom prst="rect">
              <a:avLst/>
            </a:prstGeom>
            <a:solidFill>
              <a:srgbClr val="FFFF00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222067" y="1254773"/>
              <a:ext cx="68592" cy="68592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92015" y="1206045"/>
              <a:ext cx="357870" cy="222706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540660" y="1206045"/>
              <a:ext cx="357870" cy="222706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807181" y="1207753"/>
              <a:ext cx="357870" cy="222706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598427" y="1254773"/>
              <a:ext cx="68592" cy="68592"/>
            </a:xfrm>
            <a:prstGeom prst="rect">
              <a:avLst/>
            </a:prstGeom>
            <a:solidFill>
              <a:srgbClr val="00B0F0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958560" y="1254773"/>
              <a:ext cx="68592" cy="6859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/>
          <p:cNvSpPr txBox="1"/>
          <p:nvPr userDrawn="1"/>
        </p:nvSpPr>
        <p:spPr>
          <a:xfrm>
            <a:off x="4136241" y="1582863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Wingdings" panose="05000000000000000000" pitchFamily="2" charset="2"/>
              </a:rPr>
              <a:t></a:t>
            </a:r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3337560" y="1909698"/>
            <a:ext cx="2531454" cy="106284"/>
          </a:xfrm>
          <a:prstGeom prst="rect">
            <a:avLst/>
          </a:prstGeom>
          <a:solidFill>
            <a:srgbClr val="FFC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 userDrawn="1"/>
        </p:nvSpPr>
        <p:spPr>
          <a:xfrm>
            <a:off x="4240831" y="1390682"/>
            <a:ext cx="5790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latin typeface="+mj-lt"/>
              </a:rPr>
              <a:t>File name</a:t>
            </a:r>
            <a:endParaRPr lang="en-US" sz="800" b="1" dirty="0">
              <a:latin typeface="+mj-lt"/>
            </a:endParaRPr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3622246" y="1566090"/>
            <a:ext cx="226543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 userDrawn="1"/>
        </p:nvGrpSpPr>
        <p:grpSpPr>
          <a:xfrm>
            <a:off x="3262256" y="1770676"/>
            <a:ext cx="2544358" cy="178778"/>
            <a:chOff x="3262256" y="1770676"/>
            <a:chExt cx="2544358" cy="178778"/>
          </a:xfrm>
        </p:grpSpPr>
        <p:sp>
          <p:nvSpPr>
            <p:cNvPr id="27" name="TextBox 26"/>
            <p:cNvSpPr txBox="1"/>
            <p:nvPr userDrawn="1"/>
          </p:nvSpPr>
          <p:spPr>
            <a:xfrm>
              <a:off x="3262256" y="1780177"/>
              <a:ext cx="760732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US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 Top Secret</a:t>
              </a:r>
              <a:endParaRPr 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sp>
          <p:nvSpPr>
            <p:cNvPr id="28" name="TextBox 27"/>
            <p:cNvSpPr txBox="1"/>
            <p:nvPr userDrawn="1"/>
          </p:nvSpPr>
          <p:spPr>
            <a:xfrm>
              <a:off x="3622246" y="1780176"/>
              <a:ext cx="873554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US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Top Guarded</a:t>
              </a:r>
              <a:endParaRPr 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sp>
          <p:nvSpPr>
            <p:cNvPr id="29" name="TextBox 28"/>
            <p:cNvSpPr txBox="1"/>
            <p:nvPr userDrawn="1"/>
          </p:nvSpPr>
          <p:spPr>
            <a:xfrm>
              <a:off x="4004130" y="1779566"/>
              <a:ext cx="799309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US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Guarded</a:t>
              </a:r>
              <a:endParaRPr 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4355483" y="1771946"/>
              <a:ext cx="1012168" cy="1692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rtl="0"/>
              <a:r>
                <a:rPr lang="en-US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Classified A</a:t>
              </a:r>
              <a:endParaRPr 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4726895" y="1771978"/>
              <a:ext cx="1007970" cy="1692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rtl="0"/>
              <a:r>
                <a:rPr lang="en-US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Classified B</a:t>
              </a:r>
              <a:endParaRPr 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4739035" y="1770752"/>
              <a:ext cx="779173" cy="1692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General</a:t>
              </a:r>
              <a:endParaRPr 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5027441" y="1770676"/>
              <a:ext cx="779173" cy="1692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NONE</a:t>
              </a:r>
              <a:endParaRPr 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</p:grpSp>
      <p:sp>
        <p:nvSpPr>
          <p:cNvPr id="34" name="Rectangle 33"/>
          <p:cNvSpPr/>
          <p:nvPr userDrawn="1"/>
        </p:nvSpPr>
        <p:spPr>
          <a:xfrm>
            <a:off x="3733800" y="2204085"/>
            <a:ext cx="1633851" cy="17988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TextBox 34"/>
          <p:cNvSpPr txBox="1"/>
          <p:nvPr userDrawn="1"/>
        </p:nvSpPr>
        <p:spPr>
          <a:xfrm>
            <a:off x="3252578" y="2025878"/>
            <a:ext cx="4812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  Policy</a:t>
            </a:r>
            <a:endParaRPr lang="en-US" sz="800" b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1047" y="2057934"/>
            <a:ext cx="147636" cy="147636"/>
          </a:xfrm>
          <a:prstGeom prst="rect">
            <a:avLst/>
          </a:prstGeom>
        </p:spPr>
      </p:pic>
      <p:sp>
        <p:nvSpPr>
          <p:cNvPr id="38" name="Rectangle 37"/>
          <p:cNvSpPr/>
          <p:nvPr userDrawn="1"/>
        </p:nvSpPr>
        <p:spPr>
          <a:xfrm>
            <a:off x="4401582" y="2189476"/>
            <a:ext cx="38985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P10</a:t>
            </a:r>
            <a:endParaRPr lang="en-US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Flowchart: Merge 38"/>
          <p:cNvSpPr/>
          <p:nvPr userDrawn="1"/>
        </p:nvSpPr>
        <p:spPr>
          <a:xfrm rot="10800000" flipV="1">
            <a:off x="5219207" y="2281077"/>
            <a:ext cx="97977" cy="48140"/>
          </a:xfrm>
          <a:prstGeom prst="flowChartMerg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 userDrawn="1"/>
        </p:nvSpPr>
        <p:spPr>
          <a:xfrm>
            <a:off x="4160669" y="2693084"/>
            <a:ext cx="82266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Re-Protect &amp; Save</a:t>
            </a:r>
            <a:endParaRPr lang="en-US" sz="600" dirty="0"/>
          </a:p>
        </p:txBody>
      </p:sp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6781" y="2401516"/>
            <a:ext cx="322633" cy="322633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0984" y="2052438"/>
            <a:ext cx="176386" cy="167567"/>
          </a:xfrm>
          <a:prstGeom prst="rect">
            <a:avLst/>
          </a:prstGeom>
        </p:spPr>
      </p:pic>
      <p:sp>
        <p:nvSpPr>
          <p:cNvPr id="49" name="TextBox 48"/>
          <p:cNvSpPr txBox="1"/>
          <p:nvPr userDrawn="1"/>
        </p:nvSpPr>
        <p:spPr>
          <a:xfrm>
            <a:off x="5604951" y="1391141"/>
            <a:ext cx="3385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3" name="Group 42"/>
          <p:cNvGrpSpPr/>
          <p:nvPr userDrawn="1"/>
        </p:nvGrpSpPr>
        <p:grpSpPr>
          <a:xfrm rot="16200000">
            <a:off x="5722484" y="1577602"/>
            <a:ext cx="45719" cy="189783"/>
            <a:chOff x="5774227" y="1554291"/>
            <a:chExt cx="45720" cy="189783"/>
          </a:xfrm>
        </p:grpSpPr>
        <p:sp>
          <p:nvSpPr>
            <p:cNvPr id="44" name="Rectangle 43"/>
            <p:cNvSpPr/>
            <p:nvPr userDrawn="1"/>
          </p:nvSpPr>
          <p:spPr>
            <a:xfrm>
              <a:off x="5774228" y="1554291"/>
              <a:ext cx="45719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 userDrawn="1"/>
          </p:nvSpPr>
          <p:spPr>
            <a:xfrm>
              <a:off x="5774228" y="1625420"/>
              <a:ext cx="45719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 userDrawn="1"/>
          </p:nvSpPr>
          <p:spPr>
            <a:xfrm>
              <a:off x="5774227" y="1698355"/>
              <a:ext cx="45719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14415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9144000" cy="5137603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AC89AE62-7634-49C3-A0A6-C420265F2F8B}" type="datetimeFigureOut">
              <a:rPr lang="en-US" smtClean="0"/>
              <a:t>3/27/2016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AE9CA7-E4D3-4783-979F-1C75EE68412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3279550" y="1428750"/>
            <a:ext cx="2592613" cy="1447800"/>
            <a:chOff x="2669950" y="895350"/>
            <a:chExt cx="2592613" cy="1600200"/>
          </a:xfrm>
        </p:grpSpPr>
        <p:sp>
          <p:nvSpPr>
            <p:cNvPr id="8" name="Rectangle 7"/>
            <p:cNvSpPr/>
            <p:nvPr/>
          </p:nvSpPr>
          <p:spPr>
            <a:xfrm>
              <a:off x="2727960" y="895350"/>
              <a:ext cx="2534603" cy="1600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66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727960" y="1204913"/>
              <a:ext cx="2531454" cy="2286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69950" y="1047147"/>
              <a:ext cx="675185" cy="221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b="1" dirty="0" smtClean="0">
                  <a:solidFill>
                    <a:schemeClr val="bg2">
                      <a:lumMod val="50000"/>
                    </a:schemeClr>
                  </a:solidFill>
                  <a:latin typeface="+mn-lt"/>
                </a:rPr>
                <a:t>Classification</a:t>
              </a:r>
              <a:endParaRPr lang="en-US" sz="700" b="1" dirty="0">
                <a:solidFill>
                  <a:schemeClr val="bg2">
                    <a:lumMod val="50000"/>
                  </a:schemeClr>
                </a:solidFill>
                <a:latin typeface="+mn-lt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46591" y="909666"/>
              <a:ext cx="200000" cy="20000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2790225" y="1254773"/>
              <a:ext cx="68592" cy="68592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151252" y="1254773"/>
              <a:ext cx="68592" cy="68592"/>
            </a:xfrm>
            <a:prstGeom prst="rect">
              <a:avLst/>
            </a:prstGeom>
            <a:solidFill>
              <a:srgbClr val="C00000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507643" y="1254773"/>
              <a:ext cx="68592" cy="68592"/>
            </a:xfrm>
            <a:prstGeom prst="rect">
              <a:avLst/>
            </a:prstGeom>
            <a:solidFill>
              <a:srgbClr val="FFC000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858270" y="1254773"/>
              <a:ext cx="68592" cy="68592"/>
            </a:xfrm>
            <a:prstGeom prst="rect">
              <a:avLst/>
            </a:prstGeom>
            <a:solidFill>
              <a:srgbClr val="FFFF00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222067" y="1254773"/>
              <a:ext cx="68592" cy="68592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92015" y="1206045"/>
              <a:ext cx="357870" cy="222706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540660" y="1206045"/>
              <a:ext cx="357870" cy="222706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807181" y="1207753"/>
              <a:ext cx="357870" cy="222706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598427" y="1254773"/>
              <a:ext cx="68592" cy="68592"/>
            </a:xfrm>
            <a:prstGeom prst="rect">
              <a:avLst/>
            </a:prstGeom>
            <a:solidFill>
              <a:srgbClr val="00B0F0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958560" y="1254773"/>
              <a:ext cx="68592" cy="6859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/>
          <p:cNvSpPr txBox="1"/>
          <p:nvPr userDrawn="1"/>
        </p:nvSpPr>
        <p:spPr>
          <a:xfrm>
            <a:off x="4136241" y="1582863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Wingdings" panose="05000000000000000000" pitchFamily="2" charset="2"/>
              </a:rPr>
              <a:t></a:t>
            </a:r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3337560" y="1909698"/>
            <a:ext cx="2531454" cy="106284"/>
          </a:xfrm>
          <a:prstGeom prst="rect">
            <a:avLst/>
          </a:prstGeom>
          <a:solidFill>
            <a:srgbClr val="FFC0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 userDrawn="1"/>
        </p:nvSpPr>
        <p:spPr>
          <a:xfrm>
            <a:off x="4240831" y="1390682"/>
            <a:ext cx="5790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latin typeface="+mj-lt"/>
              </a:rPr>
              <a:t>File name</a:t>
            </a:r>
            <a:endParaRPr lang="en-US" sz="800" b="1" dirty="0">
              <a:latin typeface="+mj-lt"/>
            </a:endParaRPr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3622246" y="1566090"/>
            <a:ext cx="226543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 userDrawn="1"/>
        </p:nvGrpSpPr>
        <p:grpSpPr>
          <a:xfrm>
            <a:off x="3262256" y="1770676"/>
            <a:ext cx="2544358" cy="178778"/>
            <a:chOff x="3262256" y="1770676"/>
            <a:chExt cx="2544358" cy="178778"/>
          </a:xfrm>
        </p:grpSpPr>
        <p:sp>
          <p:nvSpPr>
            <p:cNvPr id="27" name="TextBox 26"/>
            <p:cNvSpPr txBox="1"/>
            <p:nvPr userDrawn="1"/>
          </p:nvSpPr>
          <p:spPr>
            <a:xfrm>
              <a:off x="3262256" y="1780177"/>
              <a:ext cx="760732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US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 Top Secret</a:t>
              </a:r>
              <a:endParaRPr 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sp>
          <p:nvSpPr>
            <p:cNvPr id="28" name="TextBox 27"/>
            <p:cNvSpPr txBox="1"/>
            <p:nvPr userDrawn="1"/>
          </p:nvSpPr>
          <p:spPr>
            <a:xfrm>
              <a:off x="3622246" y="1780176"/>
              <a:ext cx="873554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US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Top Guarded</a:t>
              </a:r>
              <a:endParaRPr 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sp>
          <p:nvSpPr>
            <p:cNvPr id="29" name="TextBox 28"/>
            <p:cNvSpPr txBox="1"/>
            <p:nvPr userDrawn="1"/>
          </p:nvSpPr>
          <p:spPr>
            <a:xfrm>
              <a:off x="4004130" y="1779566"/>
              <a:ext cx="799309" cy="1692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US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Guarded</a:t>
              </a:r>
              <a:endParaRPr 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4355483" y="1771946"/>
              <a:ext cx="1012168" cy="1692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rtl="0"/>
              <a:r>
                <a:rPr lang="en-US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Classified A</a:t>
              </a:r>
              <a:endParaRPr 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4726895" y="1771978"/>
              <a:ext cx="1007970" cy="1692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rtl="0"/>
              <a:r>
                <a:rPr lang="en-US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Classified B</a:t>
              </a:r>
              <a:endParaRPr 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4739035" y="1770752"/>
              <a:ext cx="779173" cy="1692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General</a:t>
              </a:r>
              <a:endParaRPr 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5027441" y="1770676"/>
              <a:ext cx="779173" cy="1692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NONE</a:t>
              </a:r>
              <a:endParaRPr 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</p:grpSp>
      <p:sp>
        <p:nvSpPr>
          <p:cNvPr id="34" name="Rectangle 33"/>
          <p:cNvSpPr/>
          <p:nvPr userDrawn="1"/>
        </p:nvSpPr>
        <p:spPr>
          <a:xfrm>
            <a:off x="3733800" y="2204085"/>
            <a:ext cx="1633851" cy="17988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TextBox 34"/>
          <p:cNvSpPr txBox="1"/>
          <p:nvPr userDrawn="1"/>
        </p:nvSpPr>
        <p:spPr>
          <a:xfrm>
            <a:off x="3252578" y="2025878"/>
            <a:ext cx="4812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  Policy</a:t>
            </a:r>
            <a:endParaRPr lang="en-US" sz="800" b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1047" y="2057934"/>
            <a:ext cx="147636" cy="147636"/>
          </a:xfrm>
          <a:prstGeom prst="rect">
            <a:avLst/>
          </a:prstGeom>
        </p:spPr>
      </p:pic>
      <p:sp>
        <p:nvSpPr>
          <p:cNvPr id="38" name="Rectangle 37"/>
          <p:cNvSpPr/>
          <p:nvPr userDrawn="1"/>
        </p:nvSpPr>
        <p:spPr>
          <a:xfrm>
            <a:off x="4401582" y="2189476"/>
            <a:ext cx="38985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P10</a:t>
            </a:r>
            <a:endParaRPr lang="en-US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Flowchart: Merge 38"/>
          <p:cNvSpPr/>
          <p:nvPr userDrawn="1"/>
        </p:nvSpPr>
        <p:spPr>
          <a:xfrm rot="10800000" flipV="1">
            <a:off x="5219207" y="2281077"/>
            <a:ext cx="97977" cy="48140"/>
          </a:xfrm>
          <a:prstGeom prst="flowChartMerg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 userDrawn="1"/>
        </p:nvSpPr>
        <p:spPr>
          <a:xfrm>
            <a:off x="4160669" y="2693084"/>
            <a:ext cx="82266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Re-Protect &amp; Save</a:t>
            </a:r>
            <a:endParaRPr lang="en-US" sz="600" dirty="0"/>
          </a:p>
        </p:txBody>
      </p:sp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6781" y="2401516"/>
            <a:ext cx="322633" cy="322633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0984" y="2052438"/>
            <a:ext cx="176386" cy="167567"/>
          </a:xfrm>
          <a:prstGeom prst="rect">
            <a:avLst/>
          </a:prstGeom>
        </p:spPr>
      </p:pic>
      <p:sp>
        <p:nvSpPr>
          <p:cNvPr id="49" name="TextBox 48"/>
          <p:cNvSpPr txBox="1"/>
          <p:nvPr userDrawn="1"/>
        </p:nvSpPr>
        <p:spPr>
          <a:xfrm>
            <a:off x="5604951" y="1391141"/>
            <a:ext cx="3385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1" name="Group 40"/>
          <p:cNvGrpSpPr/>
          <p:nvPr userDrawn="1"/>
        </p:nvGrpSpPr>
        <p:grpSpPr>
          <a:xfrm rot="16200000">
            <a:off x="5722484" y="1577602"/>
            <a:ext cx="45719" cy="189783"/>
            <a:chOff x="5774227" y="1554291"/>
            <a:chExt cx="45720" cy="189783"/>
          </a:xfrm>
        </p:grpSpPr>
        <p:sp>
          <p:nvSpPr>
            <p:cNvPr id="40" name="Rectangle 39"/>
            <p:cNvSpPr/>
            <p:nvPr userDrawn="1"/>
          </p:nvSpPr>
          <p:spPr>
            <a:xfrm>
              <a:off x="5774228" y="1554291"/>
              <a:ext cx="45719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 userDrawn="1"/>
          </p:nvSpPr>
          <p:spPr>
            <a:xfrm>
              <a:off x="5774228" y="1625420"/>
              <a:ext cx="45719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 userDrawn="1"/>
          </p:nvSpPr>
          <p:spPr>
            <a:xfrm>
              <a:off x="5774227" y="1698355"/>
              <a:ext cx="45719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55294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theme" Target="../theme/theme2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" Target="../slides/slide3.xml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theme" Target="../theme/theme3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7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11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image" Target="../media/image34.png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image" Target="../media/image33.png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microsoft.com/office/2007/relationships/hdphoto" Target="../media/hdphoto1.wdp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image" Target="../media/image32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42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794" y="0"/>
            <a:ext cx="9143206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1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369" y="1379458"/>
            <a:ext cx="1252538" cy="630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1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394" y="4990624"/>
            <a:ext cx="1979613" cy="77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02" r:id="rId1"/>
    <p:sldLayoutId id="2147484376" r:id="rId2"/>
  </p:sldLayoutIdLst>
  <p:hf hdr="0" ftr="0" dt="0"/>
  <p:txStyles>
    <p:titleStyle>
      <a:lvl1pPr algn="l" defTabSz="659328" rtl="1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59328" rtl="1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itchFamily="34" charset="0"/>
          <a:cs typeface="Times New Roman" pitchFamily="18" charset="0"/>
        </a:defRPr>
      </a:lvl2pPr>
      <a:lvl3pPr algn="l" defTabSz="659328" rtl="1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itchFamily="34" charset="0"/>
          <a:cs typeface="Times New Roman" pitchFamily="18" charset="0"/>
        </a:defRPr>
      </a:lvl3pPr>
      <a:lvl4pPr algn="l" defTabSz="659328" rtl="1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itchFamily="34" charset="0"/>
          <a:cs typeface="Times New Roman" pitchFamily="18" charset="0"/>
        </a:defRPr>
      </a:lvl4pPr>
      <a:lvl5pPr algn="l" defTabSz="659328" rtl="1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itchFamily="34" charset="0"/>
          <a:cs typeface="Times New Roman" pitchFamily="18" charset="0"/>
        </a:defRPr>
      </a:lvl5pPr>
      <a:lvl6pPr marL="219776" algn="l" defTabSz="659328" rtl="1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itchFamily="34" charset="0"/>
          <a:cs typeface="Times New Roman" pitchFamily="18" charset="0"/>
        </a:defRPr>
      </a:lvl6pPr>
      <a:lvl7pPr marL="439552" algn="l" defTabSz="659328" rtl="1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itchFamily="34" charset="0"/>
          <a:cs typeface="Times New Roman" pitchFamily="18" charset="0"/>
        </a:defRPr>
      </a:lvl7pPr>
      <a:lvl8pPr marL="659328" algn="l" defTabSz="659328" rtl="1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itchFamily="34" charset="0"/>
          <a:cs typeface="Times New Roman" pitchFamily="18" charset="0"/>
        </a:defRPr>
      </a:lvl8pPr>
      <a:lvl9pPr marL="879104" algn="l" defTabSz="659328" rtl="1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itchFamily="34" charset="0"/>
          <a:cs typeface="Times New Roman" pitchFamily="18" charset="0"/>
        </a:defRPr>
      </a:lvl9pPr>
    </p:titleStyle>
    <p:bodyStyle>
      <a:lvl1pPr marL="164832" indent="-164832" algn="r" defTabSz="659328" rtl="1" eaLnBrk="1" fontAlgn="base" hangingPunct="1">
        <a:lnSpc>
          <a:spcPct val="90000"/>
        </a:lnSpc>
        <a:spcBef>
          <a:spcPts val="721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4496" indent="-164832" algn="r" defTabSz="659328" rtl="1" eaLnBrk="1" fontAlgn="base" hangingPunct="1">
        <a:lnSpc>
          <a:spcPct val="90000"/>
        </a:lnSpc>
        <a:spcBef>
          <a:spcPts val="361"/>
        </a:spcBef>
        <a:spcAft>
          <a:spcPct val="0"/>
        </a:spcAft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24160" indent="-164832" algn="r" defTabSz="659328" rtl="1" eaLnBrk="1" fontAlgn="base" hangingPunct="1">
        <a:lnSpc>
          <a:spcPct val="90000"/>
        </a:lnSpc>
        <a:spcBef>
          <a:spcPts val="361"/>
        </a:spcBef>
        <a:spcAft>
          <a:spcPct val="0"/>
        </a:spcAft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53824" indent="-164832" algn="r" defTabSz="659328" rtl="1" eaLnBrk="1" fontAlgn="base" hangingPunct="1">
        <a:lnSpc>
          <a:spcPct val="90000"/>
        </a:lnSpc>
        <a:spcBef>
          <a:spcPts val="361"/>
        </a:spcBef>
        <a:spcAft>
          <a:spcPct val="0"/>
        </a:spcAft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483488" indent="-164832" algn="r" defTabSz="659328" rtl="1" eaLnBrk="1" fontAlgn="base" hangingPunct="1">
        <a:lnSpc>
          <a:spcPct val="90000"/>
        </a:lnSpc>
        <a:spcBef>
          <a:spcPts val="361"/>
        </a:spcBef>
        <a:spcAft>
          <a:spcPct val="0"/>
        </a:spcAft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13152" indent="-164832" algn="r" defTabSz="659328" rtl="1" eaLnBrk="1" latinLnBrk="0" hangingPunct="1">
        <a:lnSpc>
          <a:spcPct val="90000"/>
        </a:lnSpc>
        <a:spcBef>
          <a:spcPts val="361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142816" indent="-164832" algn="r" defTabSz="659328" rtl="1" eaLnBrk="1" latinLnBrk="0" hangingPunct="1">
        <a:lnSpc>
          <a:spcPct val="90000"/>
        </a:lnSpc>
        <a:spcBef>
          <a:spcPts val="361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472480" indent="-164832" algn="r" defTabSz="659328" rtl="1" eaLnBrk="1" latinLnBrk="0" hangingPunct="1">
        <a:lnSpc>
          <a:spcPct val="90000"/>
        </a:lnSpc>
        <a:spcBef>
          <a:spcPts val="361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802145" indent="-164832" algn="r" defTabSz="659328" rtl="1" eaLnBrk="1" latinLnBrk="0" hangingPunct="1">
        <a:lnSpc>
          <a:spcPct val="90000"/>
        </a:lnSpc>
        <a:spcBef>
          <a:spcPts val="361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659328" rtl="1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664" algn="r" defTabSz="659328" rtl="1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9328" algn="r" defTabSz="659328" rtl="1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8992" algn="r" defTabSz="659328" rtl="1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8656" algn="r" defTabSz="659328" rtl="1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8320" algn="r" defTabSz="659328" rtl="1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7984" algn="r" defTabSz="659328" rtl="1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7648" algn="r" defTabSz="659328" rtl="1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7312" algn="r" defTabSz="659328" rtl="1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795" y="0"/>
            <a:ext cx="914241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395" y="4990625"/>
            <a:ext cx="1979613" cy="77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369" y="1379458"/>
            <a:ext cx="1252538" cy="630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timing>
    <p:tnLst>
      <p:par>
        <p:cTn id="1" dur="indefinite" restart="never" nodeType="tmRoot"/>
      </p:par>
    </p:tnLst>
  </p:timing>
  <p:txStyles>
    <p:titleStyle>
      <a:lvl1pPr algn="r" rtl="1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 kern="1200">
          <a:solidFill>
            <a:schemeClr val="tx1"/>
          </a:solidFill>
          <a:latin typeface="+mj-lt"/>
          <a:ea typeface="+mj-ea"/>
          <a:cs typeface="+mj-cs"/>
        </a:defRPr>
      </a:lvl1pPr>
      <a:lvl2pPr algn="r" rtl="1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tx1"/>
          </a:solidFill>
          <a:latin typeface="Calibri Light" pitchFamily="34" charset="0"/>
          <a:cs typeface="Times New Roman" pitchFamily="18" charset="0"/>
        </a:defRPr>
      </a:lvl2pPr>
      <a:lvl3pPr algn="r" rtl="1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tx1"/>
          </a:solidFill>
          <a:latin typeface="Calibri Light" pitchFamily="34" charset="0"/>
          <a:cs typeface="Times New Roman" pitchFamily="18" charset="0"/>
        </a:defRPr>
      </a:lvl3pPr>
      <a:lvl4pPr algn="r" rtl="1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tx1"/>
          </a:solidFill>
          <a:latin typeface="Calibri Light" pitchFamily="34" charset="0"/>
          <a:cs typeface="Times New Roman" pitchFamily="18" charset="0"/>
        </a:defRPr>
      </a:lvl4pPr>
      <a:lvl5pPr algn="r" rtl="1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tx1"/>
          </a:solidFill>
          <a:latin typeface="Calibri Light" pitchFamily="34" charset="0"/>
          <a:cs typeface="Times New Roman" pitchFamily="18" charset="0"/>
        </a:defRPr>
      </a:lvl5pPr>
      <a:lvl6pPr marL="219744" algn="r" rtl="1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tx1"/>
          </a:solidFill>
          <a:latin typeface="Calibri Light" pitchFamily="34" charset="0"/>
          <a:cs typeface="Times New Roman" pitchFamily="18" charset="0"/>
        </a:defRPr>
      </a:lvl6pPr>
      <a:lvl7pPr marL="439489" algn="r" rtl="1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tx1"/>
          </a:solidFill>
          <a:latin typeface="Calibri Light" pitchFamily="34" charset="0"/>
          <a:cs typeface="Times New Roman" pitchFamily="18" charset="0"/>
        </a:defRPr>
      </a:lvl7pPr>
      <a:lvl8pPr marL="659233" algn="r" rtl="1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tx1"/>
          </a:solidFill>
          <a:latin typeface="Calibri Light" pitchFamily="34" charset="0"/>
          <a:cs typeface="Times New Roman" pitchFamily="18" charset="0"/>
        </a:defRPr>
      </a:lvl8pPr>
      <a:lvl9pPr marL="878977" algn="r" rtl="1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tx1"/>
          </a:solidFill>
          <a:latin typeface="Calibri Light" pitchFamily="34" charset="0"/>
          <a:cs typeface="Times New Roman" pitchFamily="18" charset="0"/>
        </a:defRPr>
      </a:lvl9pPr>
    </p:titleStyle>
    <p:bodyStyle>
      <a:lvl1pPr marL="109872" indent="-109872" algn="r" rtl="1" eaLnBrk="1" fontAlgn="base" hangingPunct="1">
        <a:lnSpc>
          <a:spcPct val="90000"/>
        </a:lnSpc>
        <a:spcBef>
          <a:spcPts val="481"/>
        </a:spcBef>
        <a:spcAft>
          <a:spcPct val="0"/>
        </a:spcAft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616" indent="-109872" algn="r" rtl="1" eaLnBrk="1" fontAlgn="base" hangingPunct="1">
        <a:lnSpc>
          <a:spcPct val="90000"/>
        </a:lnSpc>
        <a:spcBef>
          <a:spcPts val="240"/>
        </a:spcBef>
        <a:spcAft>
          <a:spcPct val="0"/>
        </a:spcAft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49361" indent="-109872" algn="r" rtl="1" eaLnBrk="1" fontAlgn="base" hangingPunct="1">
        <a:lnSpc>
          <a:spcPct val="90000"/>
        </a:lnSpc>
        <a:spcBef>
          <a:spcPts val="240"/>
        </a:spcBef>
        <a:spcAft>
          <a:spcPct val="0"/>
        </a:spcAft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769105" indent="-109872" algn="r" rtl="1" eaLnBrk="1" fontAlgn="base" hangingPunct="1">
        <a:lnSpc>
          <a:spcPct val="90000"/>
        </a:lnSpc>
        <a:spcBef>
          <a:spcPts val="24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988849" indent="-109872" algn="r" rtl="1" eaLnBrk="1" fontAlgn="base" hangingPunct="1">
        <a:lnSpc>
          <a:spcPct val="90000"/>
        </a:lnSpc>
        <a:spcBef>
          <a:spcPts val="24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208594" indent="-109872" algn="r" defTabSz="439489" rtl="1" eaLnBrk="1" latinLnBrk="0" hangingPunct="1">
        <a:lnSpc>
          <a:spcPct val="90000"/>
        </a:lnSpc>
        <a:spcBef>
          <a:spcPts val="24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28339" indent="-109872" algn="r" defTabSz="439489" rtl="1" eaLnBrk="1" latinLnBrk="0" hangingPunct="1">
        <a:lnSpc>
          <a:spcPct val="90000"/>
        </a:lnSpc>
        <a:spcBef>
          <a:spcPts val="24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48083" indent="-109872" algn="r" defTabSz="439489" rtl="1" eaLnBrk="1" latinLnBrk="0" hangingPunct="1">
        <a:lnSpc>
          <a:spcPct val="90000"/>
        </a:lnSpc>
        <a:spcBef>
          <a:spcPts val="24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67827" indent="-109872" algn="r" defTabSz="439489" rtl="1" eaLnBrk="1" latinLnBrk="0" hangingPunct="1">
        <a:lnSpc>
          <a:spcPct val="90000"/>
        </a:lnSpc>
        <a:spcBef>
          <a:spcPts val="24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439489" rtl="1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19744" algn="r" defTabSz="439489" rtl="1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39489" algn="r" defTabSz="439489" rtl="1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59233" algn="r" defTabSz="439489" rtl="1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878977" algn="r" defTabSz="439489" rtl="1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098722" algn="r" defTabSz="439489" rtl="1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18466" algn="r" defTabSz="439489" rtl="1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538211" algn="r" defTabSz="439489" rtl="1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757955" algn="r" defTabSz="439489" rtl="1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21" y="4771311"/>
            <a:ext cx="631825" cy="317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1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884" y="4980623"/>
            <a:ext cx="1979613" cy="78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88" y="715"/>
            <a:ext cx="9144000" cy="412194"/>
          </a:xfrm>
          <a:prstGeom prst="rect">
            <a:avLst/>
          </a:prstGeom>
          <a:solidFill>
            <a:srgbClr val="00A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942" tIns="21972" rIns="43942" bIns="21972" rtlCol="1" anchor="ctr"/>
          <a:lstStyle/>
          <a:p>
            <a:pPr algn="ctr" defTabSz="685503" rtl="1" fontAlgn="auto">
              <a:spcBef>
                <a:spcPts val="0"/>
              </a:spcBef>
              <a:spcAft>
                <a:spcPts val="0"/>
              </a:spcAft>
              <a:defRPr/>
            </a:pPr>
            <a:endParaRPr lang="he-IL" sz="1400">
              <a:solidFill>
                <a:prstClr val="white"/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5833" y="95250"/>
            <a:ext cx="669925" cy="394335"/>
          </a:xfrm>
          <a:prstGeom prst="rect">
            <a:avLst/>
          </a:prstGeom>
        </p:spPr>
        <p:txBody>
          <a:bodyPr lIns="43942" tIns="21972" rIns="43942" bIns="21972"/>
          <a:lstStyle>
            <a:lvl1pPr algn="ctr" defTabSz="685503" rtl="1" fontAlgn="auto">
              <a:spcBef>
                <a:spcPts val="0"/>
              </a:spcBef>
              <a:spcAft>
                <a:spcPts val="0"/>
              </a:spcAft>
              <a:defRPr sz="1300" smtClean="0">
                <a:solidFill>
                  <a:prstClr val="white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13824C5-6AD7-4510-842F-CBE3B73BB737}" type="slidenum">
              <a:rPr lang="he-IL" smtClean="0"/>
              <a:pPr>
                <a:defRPr/>
              </a:pPr>
              <a:t>‹#›</a:t>
            </a:fld>
            <a:endParaRPr lang="he-IL" dirty="0"/>
          </a:p>
        </p:txBody>
      </p:sp>
      <p:pic>
        <p:nvPicPr>
          <p:cNvPr id="6" name="Picture 2">
            <a:hlinkClick r:id="rId8" action="ppaction://hlinksldjump"/>
          </p:cNvPr>
          <p:cNvPicPr>
            <a:picLocks noChangeAspect="1" noChangeArrowheads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233" y="56382"/>
            <a:ext cx="304800" cy="31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400" y="4771311"/>
            <a:ext cx="914400" cy="2381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13" r:id="rId1"/>
    <p:sldLayoutId id="2147484353" r:id="rId2"/>
    <p:sldLayoutId id="2147484248" r:id="rId3"/>
    <p:sldLayoutId id="2147484365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1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 kern="1200">
          <a:solidFill>
            <a:schemeClr val="tx1"/>
          </a:solidFill>
          <a:latin typeface="+mj-lt"/>
          <a:ea typeface="+mj-ea"/>
          <a:cs typeface="+mj-cs"/>
        </a:defRPr>
      </a:lvl1pPr>
      <a:lvl2pPr algn="r" rtl="1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tx1"/>
          </a:solidFill>
          <a:latin typeface="Calibri Light" pitchFamily="34" charset="0"/>
          <a:cs typeface="Times New Roman" pitchFamily="18" charset="0"/>
        </a:defRPr>
      </a:lvl2pPr>
      <a:lvl3pPr algn="r" rtl="1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tx1"/>
          </a:solidFill>
          <a:latin typeface="Calibri Light" pitchFamily="34" charset="0"/>
          <a:cs typeface="Times New Roman" pitchFamily="18" charset="0"/>
        </a:defRPr>
      </a:lvl3pPr>
      <a:lvl4pPr algn="r" rtl="1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tx1"/>
          </a:solidFill>
          <a:latin typeface="Calibri Light" pitchFamily="34" charset="0"/>
          <a:cs typeface="Times New Roman" pitchFamily="18" charset="0"/>
        </a:defRPr>
      </a:lvl4pPr>
      <a:lvl5pPr algn="r" rtl="1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tx1"/>
          </a:solidFill>
          <a:latin typeface="Calibri Light" pitchFamily="34" charset="0"/>
          <a:cs typeface="Times New Roman" pitchFamily="18" charset="0"/>
        </a:defRPr>
      </a:lvl5pPr>
      <a:lvl6pPr marL="219713" algn="r" rtl="1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tx1"/>
          </a:solidFill>
          <a:latin typeface="Calibri Light" pitchFamily="34" charset="0"/>
          <a:cs typeface="Times New Roman" pitchFamily="18" charset="0"/>
        </a:defRPr>
      </a:lvl6pPr>
      <a:lvl7pPr marL="439426" algn="r" rtl="1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tx1"/>
          </a:solidFill>
          <a:latin typeface="Calibri Light" pitchFamily="34" charset="0"/>
          <a:cs typeface="Times New Roman" pitchFamily="18" charset="0"/>
        </a:defRPr>
      </a:lvl7pPr>
      <a:lvl8pPr marL="659138" algn="r" rtl="1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tx1"/>
          </a:solidFill>
          <a:latin typeface="Calibri Light" pitchFamily="34" charset="0"/>
          <a:cs typeface="Times New Roman" pitchFamily="18" charset="0"/>
        </a:defRPr>
      </a:lvl8pPr>
      <a:lvl9pPr marL="878850" algn="r" rtl="1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tx1"/>
          </a:solidFill>
          <a:latin typeface="Calibri Light" pitchFamily="34" charset="0"/>
          <a:cs typeface="Times New Roman" pitchFamily="18" charset="0"/>
        </a:defRPr>
      </a:lvl9pPr>
    </p:titleStyle>
    <p:bodyStyle>
      <a:lvl1pPr marL="109856" indent="-109856" algn="r" rtl="1" eaLnBrk="1" fontAlgn="base" hangingPunct="1">
        <a:lnSpc>
          <a:spcPct val="90000"/>
        </a:lnSpc>
        <a:spcBef>
          <a:spcPts val="481"/>
        </a:spcBef>
        <a:spcAft>
          <a:spcPct val="0"/>
        </a:spcAft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568" indent="-109856" algn="r" rtl="1" eaLnBrk="1" fontAlgn="base" hangingPunct="1">
        <a:lnSpc>
          <a:spcPct val="90000"/>
        </a:lnSpc>
        <a:spcBef>
          <a:spcPts val="240"/>
        </a:spcBef>
        <a:spcAft>
          <a:spcPct val="0"/>
        </a:spcAft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49282" indent="-109856" algn="r" rtl="1" eaLnBrk="1" fontAlgn="base" hangingPunct="1">
        <a:lnSpc>
          <a:spcPct val="90000"/>
        </a:lnSpc>
        <a:spcBef>
          <a:spcPts val="240"/>
        </a:spcBef>
        <a:spcAft>
          <a:spcPct val="0"/>
        </a:spcAft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768994" indent="-109856" algn="r" rtl="1" eaLnBrk="1" fontAlgn="base" hangingPunct="1">
        <a:lnSpc>
          <a:spcPct val="90000"/>
        </a:lnSpc>
        <a:spcBef>
          <a:spcPts val="24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988707" indent="-109856" algn="r" rtl="1" eaLnBrk="1" fontAlgn="base" hangingPunct="1">
        <a:lnSpc>
          <a:spcPct val="90000"/>
        </a:lnSpc>
        <a:spcBef>
          <a:spcPts val="24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208420" indent="-109856" algn="r" defTabSz="439426" rtl="1" eaLnBrk="1" latinLnBrk="0" hangingPunct="1">
        <a:lnSpc>
          <a:spcPct val="90000"/>
        </a:lnSpc>
        <a:spcBef>
          <a:spcPts val="24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28133" indent="-109856" algn="r" defTabSz="439426" rtl="1" eaLnBrk="1" latinLnBrk="0" hangingPunct="1">
        <a:lnSpc>
          <a:spcPct val="90000"/>
        </a:lnSpc>
        <a:spcBef>
          <a:spcPts val="24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47846" indent="-109856" algn="r" defTabSz="439426" rtl="1" eaLnBrk="1" latinLnBrk="0" hangingPunct="1">
        <a:lnSpc>
          <a:spcPct val="90000"/>
        </a:lnSpc>
        <a:spcBef>
          <a:spcPts val="24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67558" indent="-109856" algn="r" defTabSz="439426" rtl="1" eaLnBrk="1" latinLnBrk="0" hangingPunct="1">
        <a:lnSpc>
          <a:spcPct val="90000"/>
        </a:lnSpc>
        <a:spcBef>
          <a:spcPts val="24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439426" rtl="1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19713" algn="r" defTabSz="439426" rtl="1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39426" algn="r" defTabSz="439426" rtl="1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59138" algn="r" defTabSz="439426" rtl="1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878850" algn="r" defTabSz="439426" rtl="1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098564" algn="r" defTabSz="439426" rtl="1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18276" algn="r" defTabSz="439426" rtl="1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537990" algn="r" defTabSz="439426" rtl="1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757702" algn="r" defTabSz="439426" rtl="1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" y="0"/>
            <a:ext cx="9144000" cy="514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49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5" r:id="rId1"/>
    <p:sldLayoutId id="2147484390" r:id="rId2"/>
    <p:sldLayoutId id="2147484397" r:id="rId3"/>
    <p:sldLayoutId id="2147484393" r:id="rId4"/>
    <p:sldLayoutId id="2147484394" r:id="rId5"/>
    <p:sldLayoutId id="2147484395" r:id="rId6"/>
    <p:sldLayoutId id="2147484398" r:id="rId7"/>
    <p:sldLayoutId id="2147484427" r:id="rId8"/>
    <p:sldLayoutId id="2147484399" r:id="rId9"/>
    <p:sldLayoutId id="2147484391" r:id="rId10"/>
    <p:sldLayoutId id="2147484392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4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0166" y="269575"/>
            <a:ext cx="155408" cy="155408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0" y="573821"/>
            <a:ext cx="9144000" cy="307777"/>
            <a:chOff x="0" y="573821"/>
            <a:chExt cx="9144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621030"/>
              <a:ext cx="9144000" cy="21335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248400" y="621031"/>
              <a:ext cx="1326665" cy="1963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64035" y="674038"/>
              <a:ext cx="89818" cy="68592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487393" y="674038"/>
              <a:ext cx="89818" cy="68592"/>
            </a:xfrm>
            <a:prstGeom prst="rect">
              <a:avLst/>
            </a:prstGeom>
            <a:solidFill>
              <a:srgbClr val="C00000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116572" y="674038"/>
              <a:ext cx="89818" cy="68592"/>
            </a:xfrm>
            <a:prstGeom prst="rect">
              <a:avLst/>
            </a:prstGeom>
            <a:solidFill>
              <a:srgbClr val="FFC000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78716" y="674038"/>
              <a:ext cx="89818" cy="68592"/>
            </a:xfrm>
            <a:prstGeom prst="rect">
              <a:avLst/>
            </a:prstGeom>
            <a:solidFill>
              <a:srgbClr val="FFFF00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733220" y="674038"/>
              <a:ext cx="89818" cy="68592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502181" y="674038"/>
              <a:ext cx="89818" cy="68592"/>
            </a:xfrm>
            <a:prstGeom prst="rect">
              <a:avLst/>
            </a:prstGeom>
            <a:solidFill>
              <a:srgbClr val="00B0F0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290317" y="674038"/>
              <a:ext cx="89818" cy="6859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1675"/>
            <a:stretch/>
          </p:blipFill>
          <p:spPr>
            <a:xfrm>
              <a:off x="7143" y="641148"/>
              <a:ext cx="136824" cy="120850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149432" y="627860"/>
              <a:ext cx="0" cy="15240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760340" y="580218"/>
              <a:ext cx="1235850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 Top Secret</a:t>
              </a:r>
              <a:endPara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518133" y="586568"/>
              <a:ext cx="561174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Secret</a:t>
              </a:r>
              <a:endPara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146493" y="580218"/>
              <a:ext cx="1047442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Top Guarded</a:t>
              </a:r>
              <a:endPara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020047" y="586568"/>
              <a:ext cx="799309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Guarded</a:t>
              </a:r>
              <a:endPara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768749" y="586568"/>
              <a:ext cx="1012168" cy="2308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rtl="0"/>
              <a:r>
                <a:rPr 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Classified A</a:t>
              </a:r>
              <a:endPara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534928" y="586568"/>
              <a:ext cx="1007970" cy="2308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rtl="0"/>
              <a:r>
                <a:rPr 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Classified B</a:t>
              </a:r>
              <a:endPara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028219" y="586568"/>
              <a:ext cx="779173" cy="2308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None</a:t>
              </a:r>
              <a:endPara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215450" y="597202"/>
              <a:ext cx="1199931" cy="2308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rtl="0"/>
              <a:r>
                <a:rPr lang="en-US" sz="9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Policy – Company 01</a:t>
              </a:r>
              <a:endPara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88002" y="573821"/>
              <a:ext cx="713976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rtl="0"/>
              <a:r>
                <a:rPr lang="en-US" sz="7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E-mail</a:t>
              </a:r>
              <a:r>
                <a:rPr lang="en-US" sz="700" b="1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 body</a:t>
              </a:r>
            </a:p>
            <a:p>
              <a:pPr algn="l" rtl="0"/>
              <a:r>
                <a:rPr lang="en-US" sz="7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Classification:</a:t>
              </a:r>
              <a:endParaRPr lang="en-US" sz="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0465" y="628432"/>
            <a:ext cx="188968" cy="188968"/>
          </a:xfrm>
          <a:prstGeom prst="rect">
            <a:avLst/>
          </a:prstGeom>
        </p:spPr>
      </p:pic>
      <p:grpSp>
        <p:nvGrpSpPr>
          <p:cNvPr id="29" name="Group 28"/>
          <p:cNvGrpSpPr/>
          <p:nvPr userDrawn="1"/>
        </p:nvGrpSpPr>
        <p:grpSpPr>
          <a:xfrm rot="16200000">
            <a:off x="6094832" y="618368"/>
            <a:ext cx="45719" cy="189783"/>
            <a:chOff x="5774227" y="1554291"/>
            <a:chExt cx="45720" cy="189783"/>
          </a:xfrm>
        </p:grpSpPr>
        <p:sp>
          <p:nvSpPr>
            <p:cNvPr id="30" name="Rectangle 29"/>
            <p:cNvSpPr/>
            <p:nvPr userDrawn="1"/>
          </p:nvSpPr>
          <p:spPr>
            <a:xfrm>
              <a:off x="5774228" y="1554291"/>
              <a:ext cx="45719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5774228" y="1625420"/>
              <a:ext cx="45719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5774227" y="1698355"/>
              <a:ext cx="45719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Flowchart: Merge 32"/>
          <p:cNvSpPr/>
          <p:nvPr userDrawn="1"/>
        </p:nvSpPr>
        <p:spPr>
          <a:xfrm rot="10800000" flipV="1">
            <a:off x="7375322" y="696714"/>
            <a:ext cx="97977" cy="48140"/>
          </a:xfrm>
          <a:prstGeom prst="flowChartMerg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2" cstate="email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9236" y="642160"/>
            <a:ext cx="190686" cy="181152"/>
          </a:xfrm>
          <a:prstGeom prst="rect">
            <a:avLst/>
          </a:prstGeom>
        </p:spPr>
      </p:pic>
      <p:grpSp>
        <p:nvGrpSpPr>
          <p:cNvPr id="36" name="Group 35"/>
          <p:cNvGrpSpPr/>
          <p:nvPr userDrawn="1"/>
        </p:nvGrpSpPr>
        <p:grpSpPr>
          <a:xfrm>
            <a:off x="8876347" y="627860"/>
            <a:ext cx="206141" cy="215047"/>
            <a:chOff x="4419600" y="2438400"/>
            <a:chExt cx="319468" cy="333270"/>
          </a:xfrm>
        </p:grpSpPr>
        <p:pic>
          <p:nvPicPr>
            <p:cNvPr id="37" name="Picture 36"/>
            <p:cNvPicPr>
              <a:picLocks noChangeAspect="1"/>
            </p:cNvPicPr>
            <p:nvPr userDrawn="1"/>
          </p:nvPicPr>
          <p:blipFill>
            <a:blip r:embed="rId2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48201" y="2496837"/>
              <a:ext cx="274833" cy="274833"/>
            </a:xfrm>
            <a:prstGeom prst="rect">
              <a:avLst/>
            </a:prstGeom>
          </p:spPr>
        </p:pic>
        <p:sp>
          <p:nvSpPr>
            <p:cNvPr id="38" name="Oval 37"/>
            <p:cNvSpPr/>
            <p:nvPr userDrawn="1"/>
          </p:nvSpPr>
          <p:spPr>
            <a:xfrm>
              <a:off x="4419600" y="2438400"/>
              <a:ext cx="319468" cy="31946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6051" y="621257"/>
            <a:ext cx="184420" cy="18442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8289669" y="617345"/>
            <a:ext cx="5052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/>
              <a:t>S/MIME</a:t>
            </a:r>
            <a:endParaRPr lang="en-US" sz="700" dirty="0"/>
          </a:p>
        </p:txBody>
      </p:sp>
      <p:sp>
        <p:nvSpPr>
          <p:cNvPr id="3" name="Rectangle 2"/>
          <p:cNvSpPr/>
          <p:nvPr userDrawn="1"/>
        </p:nvSpPr>
        <p:spPr>
          <a:xfrm>
            <a:off x="8272187" y="632045"/>
            <a:ext cx="505267" cy="15257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098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14" r:id="rId1"/>
    <p:sldLayoutId id="2147484416" r:id="rId2"/>
    <p:sldLayoutId id="2147484418" r:id="rId3"/>
    <p:sldLayoutId id="2147484426" r:id="rId4"/>
    <p:sldLayoutId id="2147484419" r:id="rId5"/>
    <p:sldLayoutId id="2147484420" r:id="rId6"/>
    <p:sldLayoutId id="2147484421" r:id="rId7"/>
    <p:sldLayoutId id="2147484423" r:id="rId8"/>
    <p:sldLayoutId id="2147484431" r:id="rId9"/>
    <p:sldLayoutId id="2147484422" r:id="rId10"/>
    <p:sldLayoutId id="2147484432" r:id="rId11"/>
    <p:sldLayoutId id="2147484429" r:id="rId12"/>
    <p:sldLayoutId id="2147484433" r:id="rId13"/>
    <p:sldLayoutId id="2147484430" r:id="rId14"/>
    <p:sldLayoutId id="2147484434" r:id="rId15"/>
    <p:sldLayoutId id="2147484425" r:id="rId16"/>
    <p:sldLayoutId id="2147484402" r:id="rId1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799" y="0"/>
            <a:ext cx="914241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399" y="4990627"/>
            <a:ext cx="1979613" cy="77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6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369" y="1379458"/>
            <a:ext cx="1252538" cy="630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28" r:id="rId1"/>
    <p:sldLayoutId id="2147484362" r:id="rId2"/>
  </p:sldLayoutIdLst>
  <p:timing>
    <p:tnLst>
      <p:par>
        <p:cTn id="1" dur="indefinite" restart="never" nodeType="tmRoot"/>
      </p:par>
    </p:tnLst>
  </p:timing>
  <p:txStyles>
    <p:titleStyle>
      <a:lvl1pPr algn="r" rtl="1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 kern="1200">
          <a:solidFill>
            <a:schemeClr val="tx1"/>
          </a:solidFill>
          <a:latin typeface="+mj-lt"/>
          <a:ea typeface="+mj-ea"/>
          <a:cs typeface="+mj-cs"/>
        </a:defRPr>
      </a:lvl1pPr>
      <a:lvl2pPr algn="r" rtl="1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tx1"/>
          </a:solidFill>
          <a:latin typeface="Calibri Light" pitchFamily="34" charset="0"/>
          <a:cs typeface="Times New Roman" pitchFamily="18" charset="0"/>
        </a:defRPr>
      </a:lvl2pPr>
      <a:lvl3pPr algn="r" rtl="1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tx1"/>
          </a:solidFill>
          <a:latin typeface="Calibri Light" pitchFamily="34" charset="0"/>
          <a:cs typeface="Times New Roman" pitchFamily="18" charset="0"/>
        </a:defRPr>
      </a:lvl3pPr>
      <a:lvl4pPr algn="r" rtl="1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tx1"/>
          </a:solidFill>
          <a:latin typeface="Calibri Light" pitchFamily="34" charset="0"/>
          <a:cs typeface="Times New Roman" pitchFamily="18" charset="0"/>
        </a:defRPr>
      </a:lvl4pPr>
      <a:lvl5pPr algn="r" rtl="1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tx1"/>
          </a:solidFill>
          <a:latin typeface="Calibri Light" pitchFamily="34" charset="0"/>
          <a:cs typeface="Times New Roman" pitchFamily="18" charset="0"/>
        </a:defRPr>
      </a:lvl5pPr>
      <a:lvl6pPr marL="219617" algn="r" rtl="1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tx1"/>
          </a:solidFill>
          <a:latin typeface="Calibri Light" pitchFamily="34" charset="0"/>
          <a:cs typeface="Times New Roman" pitchFamily="18" charset="0"/>
        </a:defRPr>
      </a:lvl6pPr>
      <a:lvl7pPr marL="439237" algn="r" rtl="1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tx1"/>
          </a:solidFill>
          <a:latin typeface="Calibri Light" pitchFamily="34" charset="0"/>
          <a:cs typeface="Times New Roman" pitchFamily="18" charset="0"/>
        </a:defRPr>
      </a:lvl7pPr>
      <a:lvl8pPr marL="658853" algn="r" rtl="1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tx1"/>
          </a:solidFill>
          <a:latin typeface="Calibri Light" pitchFamily="34" charset="0"/>
          <a:cs typeface="Times New Roman" pitchFamily="18" charset="0"/>
        </a:defRPr>
      </a:lvl8pPr>
      <a:lvl9pPr marL="878471" algn="r" rtl="1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tx1"/>
          </a:solidFill>
          <a:latin typeface="Calibri Light" pitchFamily="34" charset="0"/>
          <a:cs typeface="Times New Roman" pitchFamily="18" charset="0"/>
        </a:defRPr>
      </a:lvl9pPr>
    </p:titleStyle>
    <p:bodyStyle>
      <a:lvl1pPr marL="109808" indent="-109808" algn="r" rtl="1" eaLnBrk="1" fontAlgn="base" hangingPunct="1">
        <a:lnSpc>
          <a:spcPct val="90000"/>
        </a:lnSpc>
        <a:spcBef>
          <a:spcPts val="481"/>
        </a:spcBef>
        <a:spcAft>
          <a:spcPct val="0"/>
        </a:spcAft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426" indent="-109808" algn="r" rtl="1" eaLnBrk="1" fontAlgn="base" hangingPunct="1">
        <a:lnSpc>
          <a:spcPct val="90000"/>
        </a:lnSpc>
        <a:spcBef>
          <a:spcPts val="240"/>
        </a:spcBef>
        <a:spcAft>
          <a:spcPct val="0"/>
        </a:spcAft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49045" indent="-109808" algn="r" rtl="1" eaLnBrk="1" fontAlgn="base" hangingPunct="1">
        <a:lnSpc>
          <a:spcPct val="90000"/>
        </a:lnSpc>
        <a:spcBef>
          <a:spcPts val="240"/>
        </a:spcBef>
        <a:spcAft>
          <a:spcPct val="0"/>
        </a:spcAft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768661" indent="-109808" algn="r" rtl="1" eaLnBrk="1" fontAlgn="base" hangingPunct="1">
        <a:lnSpc>
          <a:spcPct val="90000"/>
        </a:lnSpc>
        <a:spcBef>
          <a:spcPts val="24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988281" indent="-109808" algn="r" rtl="1" eaLnBrk="1" fontAlgn="base" hangingPunct="1">
        <a:lnSpc>
          <a:spcPct val="90000"/>
        </a:lnSpc>
        <a:spcBef>
          <a:spcPts val="24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207898" indent="-109808" algn="r" defTabSz="439237" rtl="1" eaLnBrk="1" latinLnBrk="0" hangingPunct="1">
        <a:lnSpc>
          <a:spcPct val="90000"/>
        </a:lnSpc>
        <a:spcBef>
          <a:spcPts val="24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27517" indent="-109808" algn="r" defTabSz="439237" rtl="1" eaLnBrk="1" latinLnBrk="0" hangingPunct="1">
        <a:lnSpc>
          <a:spcPct val="90000"/>
        </a:lnSpc>
        <a:spcBef>
          <a:spcPts val="24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47135" indent="-109808" algn="r" defTabSz="439237" rtl="1" eaLnBrk="1" latinLnBrk="0" hangingPunct="1">
        <a:lnSpc>
          <a:spcPct val="90000"/>
        </a:lnSpc>
        <a:spcBef>
          <a:spcPts val="24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66751" indent="-109808" algn="r" defTabSz="439237" rtl="1" eaLnBrk="1" latinLnBrk="0" hangingPunct="1">
        <a:lnSpc>
          <a:spcPct val="90000"/>
        </a:lnSpc>
        <a:spcBef>
          <a:spcPts val="24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439237" rtl="1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19617" algn="r" defTabSz="439237" rtl="1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39237" algn="r" defTabSz="439237" rtl="1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58853" algn="r" defTabSz="439237" rtl="1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878471" algn="r" defTabSz="439237" rtl="1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098090" algn="r" defTabSz="439237" rtl="1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17706" algn="r" defTabSz="439237" rtl="1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537325" algn="r" defTabSz="439237" rtl="1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756943" algn="r" defTabSz="439237" rtl="1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-18662" y="0"/>
            <a:ext cx="9162661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5"/>
          <p:cNvSpPr txBox="1">
            <a:spLocks noChangeArrowheads="1"/>
          </p:cNvSpPr>
          <p:nvPr userDrawn="1"/>
        </p:nvSpPr>
        <p:spPr bwMode="auto">
          <a:xfrm>
            <a:off x="1588" y="1885950"/>
            <a:ext cx="9143206" cy="890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algn="r" rtl="1">
              <a:defRPr sz="28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algn="r" rtl="1">
              <a:defRPr sz="28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algn="r" rtl="1">
              <a:defRPr sz="28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algn="r" rtl="1">
              <a:defRPr sz="28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algn="r" rtl="1">
              <a:defRPr sz="28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algn="r" defTabSz="1425575" rtl="1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algn="r" defTabSz="1425575" rtl="1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algn="r" defTabSz="1425575" rtl="1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algn="r" defTabSz="1425575" rtl="1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marL="0" lvl="1" indent="0" algn="ctr" rtl="0">
              <a:lnSpc>
                <a:spcPct val="150000"/>
              </a:lnSpc>
              <a:spcAft>
                <a:spcPts val="1200"/>
              </a:spcAft>
              <a:buClr>
                <a:srgbClr val="12B2CF"/>
              </a:buClr>
              <a:buSzPct val="110000"/>
            </a:pPr>
            <a:r>
              <a:rPr lang="en-US" altLang="en-US" sz="4000" dirty="0" smtClean="0">
                <a:solidFill>
                  <a:srgbClr val="00AFDE"/>
                </a:solidFill>
                <a:latin typeface="Tahoma" pitchFamily="34" charset="0"/>
                <a:cs typeface="Tahoma" pitchFamily="34" charset="0"/>
              </a:rPr>
              <a:t>Thank You!</a:t>
            </a:r>
            <a:endParaRPr lang="en-US" altLang="en-US" sz="4000" dirty="0">
              <a:solidFill>
                <a:srgbClr val="00AFDE"/>
              </a:solidFill>
              <a:latin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406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hyperlink" Target="http://www.door4.co.uk/news/web-design-resolution-revolution/attachment/website-resolution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37.png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microsoft.com/office/2007/relationships/hdphoto" Target="../media/hdphoto3.wdp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3" Type="http://schemas.openxmlformats.org/officeDocument/2006/relationships/slide" Target="slide9.xml"/><Relationship Id="rId7" Type="http://schemas.openxmlformats.org/officeDocument/2006/relationships/slide" Target="slide18.xml"/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1.xml"/><Relationship Id="rId5" Type="http://schemas.openxmlformats.org/officeDocument/2006/relationships/slide" Target="slide12.xml"/><Relationship Id="rId4" Type="http://schemas.openxmlformats.org/officeDocument/2006/relationships/slide" Target="slide8.xml"/><Relationship Id="rId9" Type="http://schemas.openxmlformats.org/officeDocument/2006/relationships/slide" Target="slide55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4.png"/><Relationship Id="rId7" Type="http://schemas.openxmlformats.org/officeDocument/2006/relationships/image" Target="../media/image3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84.png"/><Relationship Id="rId7" Type="http://schemas.openxmlformats.org/officeDocument/2006/relationships/image" Target="../media/image7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4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3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91.png"/><Relationship Id="rId11" Type="http://schemas.openxmlformats.org/officeDocument/2006/relationships/image" Target="../media/image22.png"/><Relationship Id="rId5" Type="http://schemas.openxmlformats.org/officeDocument/2006/relationships/image" Target="../media/image90.png"/><Relationship Id="rId10" Type="http://schemas.openxmlformats.org/officeDocument/2006/relationships/image" Target="../media/image23.png"/><Relationship Id="rId4" Type="http://schemas.openxmlformats.org/officeDocument/2006/relationships/image" Target="../media/image89.png"/><Relationship Id="rId9" Type="http://schemas.openxmlformats.org/officeDocument/2006/relationships/image" Target="../media/image15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89.png"/><Relationship Id="rId3" Type="http://schemas.openxmlformats.org/officeDocument/2006/relationships/image" Target="../media/image88.png"/><Relationship Id="rId7" Type="http://schemas.openxmlformats.org/officeDocument/2006/relationships/image" Target="../media/image95.png"/><Relationship Id="rId12" Type="http://schemas.openxmlformats.org/officeDocument/2006/relationships/image" Target="../media/image94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92.png"/><Relationship Id="rId11" Type="http://schemas.openxmlformats.org/officeDocument/2006/relationships/image" Target="../media/image38.png"/><Relationship Id="rId5" Type="http://schemas.openxmlformats.org/officeDocument/2006/relationships/image" Target="../media/image90.png"/><Relationship Id="rId15" Type="http://schemas.openxmlformats.org/officeDocument/2006/relationships/image" Target="../media/image96.png"/><Relationship Id="rId10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15.jpeg"/><Relationship Id="rId14" Type="http://schemas.openxmlformats.org/officeDocument/2006/relationships/image" Target="../media/image9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4.png"/><Relationship Id="rId3" Type="http://schemas.openxmlformats.org/officeDocument/2006/relationships/image" Target="../media/image88.png"/><Relationship Id="rId7" Type="http://schemas.openxmlformats.org/officeDocument/2006/relationships/image" Target="../media/image95.png"/><Relationship Id="rId12" Type="http://schemas.openxmlformats.org/officeDocument/2006/relationships/image" Target="../media/image3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92.png"/><Relationship Id="rId11" Type="http://schemas.openxmlformats.org/officeDocument/2006/relationships/image" Target="../media/image22.png"/><Relationship Id="rId5" Type="http://schemas.openxmlformats.org/officeDocument/2006/relationships/image" Target="../media/image90.png"/><Relationship Id="rId10" Type="http://schemas.openxmlformats.org/officeDocument/2006/relationships/image" Target="../media/image23.png"/><Relationship Id="rId4" Type="http://schemas.openxmlformats.org/officeDocument/2006/relationships/image" Target="../media/image89.png"/><Relationship Id="rId9" Type="http://schemas.openxmlformats.org/officeDocument/2006/relationships/image" Target="../media/image15.jpeg"/><Relationship Id="rId14" Type="http://schemas.openxmlformats.org/officeDocument/2006/relationships/image" Target="../media/image9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89.png"/><Relationship Id="rId3" Type="http://schemas.openxmlformats.org/officeDocument/2006/relationships/image" Target="../media/image90.png"/><Relationship Id="rId7" Type="http://schemas.openxmlformats.org/officeDocument/2006/relationships/image" Target="../media/image15.jpeg"/><Relationship Id="rId12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93.png"/><Relationship Id="rId11" Type="http://schemas.openxmlformats.org/officeDocument/2006/relationships/image" Target="../media/image94.png"/><Relationship Id="rId5" Type="http://schemas.openxmlformats.org/officeDocument/2006/relationships/image" Target="../media/image95.png"/><Relationship Id="rId10" Type="http://schemas.openxmlformats.org/officeDocument/2006/relationships/image" Target="../media/image38.png"/><Relationship Id="rId4" Type="http://schemas.openxmlformats.org/officeDocument/2006/relationships/image" Target="../media/image92.png"/><Relationship Id="rId9" Type="http://schemas.openxmlformats.org/officeDocument/2006/relationships/image" Target="../media/image22.png"/><Relationship Id="rId14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89.png"/><Relationship Id="rId3" Type="http://schemas.openxmlformats.org/officeDocument/2006/relationships/image" Target="../media/image90.png"/><Relationship Id="rId7" Type="http://schemas.openxmlformats.org/officeDocument/2006/relationships/image" Target="../media/image15.jpeg"/><Relationship Id="rId12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93.png"/><Relationship Id="rId11" Type="http://schemas.openxmlformats.org/officeDocument/2006/relationships/image" Target="../media/image94.png"/><Relationship Id="rId5" Type="http://schemas.openxmlformats.org/officeDocument/2006/relationships/image" Target="../media/image95.png"/><Relationship Id="rId10" Type="http://schemas.openxmlformats.org/officeDocument/2006/relationships/image" Target="../media/image38.png"/><Relationship Id="rId4" Type="http://schemas.openxmlformats.org/officeDocument/2006/relationships/image" Target="../media/image92.png"/><Relationship Id="rId9" Type="http://schemas.openxmlformats.org/officeDocument/2006/relationships/image" Target="../media/image22.png"/><Relationship Id="rId14" Type="http://schemas.openxmlformats.org/officeDocument/2006/relationships/image" Target="../media/image9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89.png"/><Relationship Id="rId3" Type="http://schemas.openxmlformats.org/officeDocument/2006/relationships/image" Target="../media/image98.png"/><Relationship Id="rId7" Type="http://schemas.openxmlformats.org/officeDocument/2006/relationships/image" Target="../media/image91.png"/><Relationship Id="rId12" Type="http://schemas.openxmlformats.org/officeDocument/2006/relationships/image" Target="../media/image8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99.png"/><Relationship Id="rId11" Type="http://schemas.openxmlformats.org/officeDocument/2006/relationships/image" Target="../media/image94.png"/><Relationship Id="rId5" Type="http://schemas.openxmlformats.org/officeDocument/2006/relationships/image" Target="../media/image15.jpeg"/><Relationship Id="rId10" Type="http://schemas.openxmlformats.org/officeDocument/2006/relationships/image" Target="../media/image38.png"/><Relationship Id="rId4" Type="http://schemas.openxmlformats.org/officeDocument/2006/relationships/image" Target="../media/image93.png"/><Relationship Id="rId9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02.png"/><Relationship Id="rId3" Type="http://schemas.openxmlformats.org/officeDocument/2006/relationships/image" Target="../media/image100.png"/><Relationship Id="rId7" Type="http://schemas.openxmlformats.org/officeDocument/2006/relationships/image" Target="../media/image99.png"/><Relationship Id="rId12" Type="http://schemas.openxmlformats.org/officeDocument/2006/relationships/image" Target="../media/image10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38.png"/><Relationship Id="rId4" Type="http://schemas.openxmlformats.org/officeDocument/2006/relationships/image" Target="../media/image91.png"/><Relationship Id="rId9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90.png"/><Relationship Id="rId7" Type="http://schemas.openxmlformats.org/officeDocument/2006/relationships/image" Target="../media/image2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3.png"/><Relationship Id="rId11" Type="http://schemas.openxmlformats.org/officeDocument/2006/relationships/image" Target="../media/image104.png"/><Relationship Id="rId5" Type="http://schemas.openxmlformats.org/officeDocument/2006/relationships/image" Target="../media/image95.png"/><Relationship Id="rId10" Type="http://schemas.openxmlformats.org/officeDocument/2006/relationships/image" Target="../media/image94.png"/><Relationship Id="rId4" Type="http://schemas.openxmlformats.org/officeDocument/2006/relationships/image" Target="../media/image99.png"/><Relationship Id="rId9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90.png"/><Relationship Id="rId7" Type="http://schemas.openxmlformats.org/officeDocument/2006/relationships/image" Target="../media/image2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3.png"/><Relationship Id="rId5" Type="http://schemas.openxmlformats.org/officeDocument/2006/relationships/image" Target="../media/image95.png"/><Relationship Id="rId10" Type="http://schemas.openxmlformats.org/officeDocument/2006/relationships/image" Target="../media/image94.png"/><Relationship Id="rId4" Type="http://schemas.openxmlformats.org/officeDocument/2006/relationships/image" Target="../media/image99.png"/><Relationship Id="rId9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98.png"/><Relationship Id="rId7" Type="http://schemas.openxmlformats.org/officeDocument/2006/relationships/image" Target="../media/image91.png"/><Relationship Id="rId12" Type="http://schemas.openxmlformats.org/officeDocument/2006/relationships/image" Target="../media/image95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8.png"/><Relationship Id="rId11" Type="http://schemas.openxmlformats.org/officeDocument/2006/relationships/image" Target="../media/image111.png"/><Relationship Id="rId5" Type="http://schemas.openxmlformats.org/officeDocument/2006/relationships/image" Target="../media/image107.jpeg"/><Relationship Id="rId10" Type="http://schemas.openxmlformats.org/officeDocument/2006/relationships/image" Target="../media/image38.png"/><Relationship Id="rId4" Type="http://schemas.openxmlformats.org/officeDocument/2006/relationships/image" Target="../media/image106.png"/><Relationship Id="rId9" Type="http://schemas.openxmlformats.org/officeDocument/2006/relationships/image" Target="../media/image11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99.png"/><Relationship Id="rId7" Type="http://schemas.openxmlformats.org/officeDocument/2006/relationships/image" Target="../media/image89.png"/><Relationship Id="rId12" Type="http://schemas.openxmlformats.org/officeDocument/2006/relationships/image" Target="../media/image10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8.png"/><Relationship Id="rId11" Type="http://schemas.openxmlformats.org/officeDocument/2006/relationships/image" Target="../media/image103.png"/><Relationship Id="rId5" Type="http://schemas.openxmlformats.org/officeDocument/2006/relationships/image" Target="../media/image22.png"/><Relationship Id="rId10" Type="http://schemas.openxmlformats.org/officeDocument/2006/relationships/image" Target="../media/image94.png"/><Relationship Id="rId4" Type="http://schemas.openxmlformats.org/officeDocument/2006/relationships/image" Target="../media/image23.png"/><Relationship Id="rId9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6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72.png"/><Relationship Id="rId3" Type="http://schemas.openxmlformats.org/officeDocument/2006/relationships/image" Target="../media/image100.png"/><Relationship Id="rId7" Type="http://schemas.openxmlformats.org/officeDocument/2006/relationships/image" Target="../media/image99.png"/><Relationship Id="rId12" Type="http://schemas.openxmlformats.org/officeDocument/2006/relationships/image" Target="../media/image9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9.png"/><Relationship Id="rId11" Type="http://schemas.openxmlformats.org/officeDocument/2006/relationships/image" Target="../media/image95.png"/><Relationship Id="rId5" Type="http://schemas.openxmlformats.org/officeDocument/2006/relationships/image" Target="../media/image88.png"/><Relationship Id="rId10" Type="http://schemas.openxmlformats.org/officeDocument/2006/relationships/image" Target="../media/image38.png"/><Relationship Id="rId4" Type="http://schemas.openxmlformats.org/officeDocument/2006/relationships/image" Target="../media/image91.png"/><Relationship Id="rId9" Type="http://schemas.openxmlformats.org/officeDocument/2006/relationships/image" Target="../media/image22.png"/><Relationship Id="rId14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 txBox="1">
            <a:spLocks/>
          </p:cNvSpPr>
          <p:nvPr/>
        </p:nvSpPr>
        <p:spPr>
          <a:xfrm>
            <a:off x="685800" y="2114550"/>
            <a:ext cx="7848600" cy="1371600"/>
          </a:xfrm>
          <a:prstGeom prst="rect">
            <a:avLst/>
          </a:prstGeom>
        </p:spPr>
        <p:txBody>
          <a:bodyPr/>
          <a:lstStyle>
            <a:lvl1pPr algn="l" defTabSz="659328" rtl="1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l" defTabSz="659328" rtl="1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 Light" pitchFamily="34" charset="0"/>
                <a:cs typeface="Times New Roman" pitchFamily="18" charset="0"/>
              </a:defRPr>
            </a:lvl2pPr>
            <a:lvl3pPr algn="l" defTabSz="659328" rtl="1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 Light" pitchFamily="34" charset="0"/>
                <a:cs typeface="Times New Roman" pitchFamily="18" charset="0"/>
              </a:defRPr>
            </a:lvl3pPr>
            <a:lvl4pPr algn="l" defTabSz="659328" rtl="1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 Light" pitchFamily="34" charset="0"/>
                <a:cs typeface="Times New Roman" pitchFamily="18" charset="0"/>
              </a:defRPr>
            </a:lvl4pPr>
            <a:lvl5pPr algn="l" defTabSz="659328" rtl="1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 Light" pitchFamily="34" charset="0"/>
                <a:cs typeface="Times New Roman" pitchFamily="18" charset="0"/>
              </a:defRPr>
            </a:lvl5pPr>
            <a:lvl6pPr marL="219776" algn="l" defTabSz="659328" rtl="1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 Light" pitchFamily="34" charset="0"/>
                <a:cs typeface="Times New Roman" pitchFamily="18" charset="0"/>
              </a:defRPr>
            </a:lvl6pPr>
            <a:lvl7pPr marL="439552" algn="l" defTabSz="659328" rtl="1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 Light" pitchFamily="34" charset="0"/>
                <a:cs typeface="Times New Roman" pitchFamily="18" charset="0"/>
              </a:defRPr>
            </a:lvl7pPr>
            <a:lvl8pPr marL="659328" algn="l" defTabSz="659328" rtl="1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 Light" pitchFamily="34" charset="0"/>
                <a:cs typeface="Times New Roman" pitchFamily="18" charset="0"/>
              </a:defRPr>
            </a:lvl8pPr>
            <a:lvl9pPr marL="879104" algn="l" defTabSz="659328" rtl="1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 Light" pitchFamily="34" charset="0"/>
                <a:cs typeface="Times New Roman" pitchFamily="18" charset="0"/>
              </a:defRPr>
            </a:lvl9pPr>
          </a:lstStyle>
          <a:p>
            <a:pPr marL="0" marR="0" lvl="0" indent="0" algn="l" defTabSz="659328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COVERTIX</a:t>
            </a:r>
          </a:p>
          <a:p>
            <a:pPr marL="0" marR="0" lvl="0" indent="0" algn="l" defTabSz="659328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400" dirty="0" smtClean="0"/>
              <a:t>Document protection- Classification Tool</a:t>
            </a:r>
            <a:endParaRPr kumimoji="0" lang="en-US" sz="3400" b="0" i="0" u="none" strike="noStrike" kern="1200" cap="none" spc="0" normalizeH="0" baseline="0" noProof="0" dirty="0" smtClean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659328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 Placeholder 2"/>
          <p:cNvSpPr txBox="1">
            <a:spLocks/>
          </p:cNvSpPr>
          <p:nvPr/>
        </p:nvSpPr>
        <p:spPr>
          <a:xfrm>
            <a:off x="685800" y="3486150"/>
            <a:ext cx="7796212" cy="457200"/>
          </a:xfrm>
          <a:prstGeom prst="rect">
            <a:avLst/>
          </a:prstGeom>
        </p:spPr>
        <p:txBody>
          <a:bodyPr/>
          <a:lstStyle>
            <a:lvl1pPr marL="0" marR="0" indent="0" algn="r" defTabSz="1371600" rtl="1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kern="1200" dirty="0" smtClean="0">
                <a:solidFill>
                  <a:srgbClr val="0C2E3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94496" indent="-164832" algn="r" defTabSz="659328" rtl="1" eaLnBrk="1" fontAlgn="base" hangingPunct="1">
              <a:lnSpc>
                <a:spcPct val="90000"/>
              </a:lnSpc>
              <a:spcBef>
                <a:spcPts val="361"/>
              </a:spcBef>
              <a:spcAft>
                <a:spcPct val="0"/>
              </a:spcAft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4160" indent="-164832" algn="r" defTabSz="659328" rtl="1" eaLnBrk="1" fontAlgn="base" hangingPunct="1">
              <a:lnSpc>
                <a:spcPct val="90000"/>
              </a:lnSpc>
              <a:spcBef>
                <a:spcPts val="361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3824" indent="-164832" algn="r" defTabSz="659328" rtl="1" eaLnBrk="1" fontAlgn="base" hangingPunct="1">
              <a:lnSpc>
                <a:spcPct val="90000"/>
              </a:lnSpc>
              <a:spcBef>
                <a:spcPts val="361"/>
              </a:spcBef>
              <a:spcAft>
                <a:spcPct val="0"/>
              </a:spcAft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3488" indent="-164832" algn="r" defTabSz="659328" rtl="1" eaLnBrk="1" fontAlgn="base" hangingPunct="1">
              <a:lnSpc>
                <a:spcPct val="90000"/>
              </a:lnSpc>
              <a:spcBef>
                <a:spcPts val="361"/>
              </a:spcBef>
              <a:spcAft>
                <a:spcPct val="0"/>
              </a:spcAft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3152" indent="-164832" algn="r" defTabSz="659328" rtl="1" eaLnBrk="1" latinLnBrk="0" hangingPunct="1">
              <a:lnSpc>
                <a:spcPct val="90000"/>
              </a:lnSpc>
              <a:spcBef>
                <a:spcPts val="361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2816" indent="-164832" algn="r" defTabSz="659328" rtl="1" eaLnBrk="1" latinLnBrk="0" hangingPunct="1">
              <a:lnSpc>
                <a:spcPct val="90000"/>
              </a:lnSpc>
              <a:spcBef>
                <a:spcPts val="361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72480" indent="-164832" algn="r" defTabSz="659328" rtl="1" eaLnBrk="1" latinLnBrk="0" hangingPunct="1">
              <a:lnSpc>
                <a:spcPct val="90000"/>
              </a:lnSpc>
              <a:spcBef>
                <a:spcPts val="361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02145" indent="-164832" algn="r" defTabSz="659328" rtl="1" eaLnBrk="1" latinLnBrk="0" hangingPunct="1">
              <a:lnSpc>
                <a:spcPct val="90000"/>
              </a:lnSpc>
              <a:spcBef>
                <a:spcPts val="361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716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Concept / Detailed Design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685800" y="4188623"/>
            <a:ext cx="7796212" cy="457200"/>
          </a:xfrm>
          <a:prstGeom prst="rect">
            <a:avLst/>
          </a:prstGeom>
        </p:spPr>
        <p:txBody>
          <a:bodyPr/>
          <a:lstStyle>
            <a:lvl1pPr marL="0" marR="0" indent="0" algn="r" defTabSz="1371600" rtl="1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kern="1200" dirty="0" smtClean="0">
                <a:solidFill>
                  <a:srgbClr val="0C2E3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94496" indent="-164832" algn="r" defTabSz="659328" rtl="1" eaLnBrk="1" fontAlgn="base" hangingPunct="1">
              <a:lnSpc>
                <a:spcPct val="90000"/>
              </a:lnSpc>
              <a:spcBef>
                <a:spcPts val="361"/>
              </a:spcBef>
              <a:spcAft>
                <a:spcPct val="0"/>
              </a:spcAft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4160" indent="-164832" algn="r" defTabSz="659328" rtl="1" eaLnBrk="1" fontAlgn="base" hangingPunct="1">
              <a:lnSpc>
                <a:spcPct val="90000"/>
              </a:lnSpc>
              <a:spcBef>
                <a:spcPts val="361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3824" indent="-164832" algn="r" defTabSz="659328" rtl="1" eaLnBrk="1" fontAlgn="base" hangingPunct="1">
              <a:lnSpc>
                <a:spcPct val="90000"/>
              </a:lnSpc>
              <a:spcBef>
                <a:spcPts val="361"/>
              </a:spcBef>
              <a:spcAft>
                <a:spcPct val="0"/>
              </a:spcAft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3488" indent="-164832" algn="r" defTabSz="659328" rtl="1" eaLnBrk="1" fontAlgn="base" hangingPunct="1">
              <a:lnSpc>
                <a:spcPct val="90000"/>
              </a:lnSpc>
              <a:spcBef>
                <a:spcPts val="361"/>
              </a:spcBef>
              <a:spcAft>
                <a:spcPct val="0"/>
              </a:spcAft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3152" indent="-164832" algn="r" defTabSz="659328" rtl="1" eaLnBrk="1" latinLnBrk="0" hangingPunct="1">
              <a:lnSpc>
                <a:spcPct val="90000"/>
              </a:lnSpc>
              <a:spcBef>
                <a:spcPts val="361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2816" indent="-164832" algn="r" defTabSz="659328" rtl="1" eaLnBrk="1" latinLnBrk="0" hangingPunct="1">
              <a:lnSpc>
                <a:spcPct val="90000"/>
              </a:lnSpc>
              <a:spcBef>
                <a:spcPts val="361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72480" indent="-164832" algn="r" defTabSz="659328" rtl="1" eaLnBrk="1" latinLnBrk="0" hangingPunct="1">
              <a:lnSpc>
                <a:spcPct val="90000"/>
              </a:lnSpc>
              <a:spcBef>
                <a:spcPts val="361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02145" indent="-164832" algn="r" defTabSz="659328" rtl="1" eaLnBrk="1" latinLnBrk="0" hangingPunct="1">
              <a:lnSpc>
                <a:spcPct val="90000"/>
              </a:lnSpc>
              <a:spcBef>
                <a:spcPts val="361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716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December 2015</a:t>
            </a:r>
          </a:p>
        </p:txBody>
      </p:sp>
    </p:spTree>
    <p:extLst>
      <p:ext uri="{BB962C8B-B14F-4D97-AF65-F5344CB8AC3E}">
        <p14:creationId xmlns:p14="http://schemas.microsoft.com/office/powerpoint/2010/main" val="258594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3"/>
    </mc:Choice>
    <mc:Fallback xmlns="">
      <p:transition spd="slow" advTm="9883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990600" y="57150"/>
            <a:ext cx="8153400" cy="422275"/>
          </a:xfrm>
          <a:prstGeom prst="rect">
            <a:avLst/>
          </a:prstGeom>
          <a:ln>
            <a:prstDash val="lgDash"/>
          </a:ln>
        </p:spPr>
        <p:txBody>
          <a:bodyPr/>
          <a:lstStyle/>
          <a:p>
            <a:pPr algn="r" rtl="1"/>
            <a:r>
              <a:rPr lang="he-IL" b="1" dirty="0" smtClean="0"/>
              <a:t>הגדרת הרזולוציה </a:t>
            </a:r>
            <a:endParaRPr lang="en-US" b="1" dirty="0"/>
          </a:p>
        </p:txBody>
      </p:sp>
      <p:sp>
        <p:nvSpPr>
          <p:cNvPr id="29" name="Rectangle 28"/>
          <p:cNvSpPr/>
          <p:nvPr/>
        </p:nvSpPr>
        <p:spPr>
          <a:xfrm>
            <a:off x="0" y="-3809"/>
            <a:ext cx="9136380" cy="514080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rgbClr val="7E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-38082" y="4679951"/>
            <a:ext cx="1010213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1920X 1080</a:t>
            </a:r>
          </a:p>
          <a:p>
            <a:r>
              <a:rPr lang="he-IL" sz="1200" dirty="0" smtClean="0">
                <a:solidFill>
                  <a:schemeClr val="bg1"/>
                </a:solidFill>
              </a:rPr>
              <a:t>     </a:t>
            </a:r>
            <a:r>
              <a:rPr lang="en-US" sz="1200" dirty="0" smtClean="0">
                <a:solidFill>
                  <a:schemeClr val="bg1"/>
                </a:solidFill>
              </a:rPr>
              <a:t>16:9</a:t>
            </a:r>
            <a:endParaRPr lang="he-IL" sz="1200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242060" y="-3810"/>
            <a:ext cx="7902223" cy="4445000"/>
          </a:xfrm>
          <a:prstGeom prst="rect">
            <a:avLst/>
          </a:prstGeom>
          <a:solidFill>
            <a:srgbClr val="92D050"/>
          </a:solidFill>
          <a:ln>
            <a:solidFill>
              <a:srgbClr val="7E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600" dirty="0"/>
          </a:p>
        </p:txBody>
      </p:sp>
      <p:sp>
        <p:nvSpPr>
          <p:cNvPr id="30" name="Rectangle 29"/>
          <p:cNvSpPr/>
          <p:nvPr/>
        </p:nvSpPr>
        <p:spPr>
          <a:xfrm>
            <a:off x="3226259" y="-5736"/>
            <a:ext cx="5917741" cy="4438306"/>
          </a:xfrm>
          <a:prstGeom prst="rect">
            <a:avLst/>
          </a:prstGeom>
          <a:solidFill>
            <a:srgbClr val="D9D9D9"/>
          </a:solidFill>
          <a:ln>
            <a:solidFill>
              <a:srgbClr val="7E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3127797" y="4019551"/>
            <a:ext cx="968534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1024 X 768</a:t>
            </a:r>
          </a:p>
          <a:p>
            <a:r>
              <a:rPr lang="he-IL" sz="1200" dirty="0" smtClean="0">
                <a:solidFill>
                  <a:schemeClr val="bg1"/>
                </a:solidFill>
              </a:rPr>
              <a:t>      </a:t>
            </a:r>
            <a:r>
              <a:rPr lang="en-US" sz="1200" dirty="0" smtClean="0">
                <a:solidFill>
                  <a:schemeClr val="bg1"/>
                </a:solidFill>
              </a:rPr>
              <a:t>4:3</a:t>
            </a:r>
            <a:endParaRPr lang="he-IL" sz="12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08498" y="4000501"/>
            <a:ext cx="968534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1366 X 768</a:t>
            </a:r>
          </a:p>
          <a:p>
            <a:r>
              <a:rPr lang="he-IL" sz="1200" dirty="0" smtClean="0">
                <a:solidFill>
                  <a:schemeClr val="bg1"/>
                </a:solidFill>
              </a:rPr>
              <a:t>     </a:t>
            </a:r>
            <a:r>
              <a:rPr lang="en-US" sz="1200" dirty="0" smtClean="0">
                <a:solidFill>
                  <a:schemeClr val="bg1"/>
                </a:solidFill>
              </a:rPr>
              <a:t>16:9</a:t>
            </a:r>
            <a:endParaRPr lang="he-IL" sz="1200" dirty="0">
              <a:solidFill>
                <a:schemeClr val="bg1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612902" y="2470150"/>
            <a:ext cx="949298" cy="554292"/>
            <a:chOff x="4203702" y="3492500"/>
            <a:chExt cx="949298" cy="554292"/>
          </a:xfrm>
        </p:grpSpPr>
        <p:sp>
          <p:nvSpPr>
            <p:cNvPr id="37" name="TextBox 36"/>
            <p:cNvSpPr txBox="1"/>
            <p:nvPr/>
          </p:nvSpPr>
          <p:spPr>
            <a:xfrm>
              <a:off x="4203702" y="3492500"/>
              <a:ext cx="949298" cy="3693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1">
              <a:spAutoFit/>
            </a:bodyPr>
            <a:lstStyle/>
            <a:p>
              <a:r>
                <a:rPr lang="he-IL" dirty="0" smtClean="0">
                  <a:solidFill>
                    <a:schemeClr val="bg1"/>
                  </a:solidFill>
                </a:rPr>
                <a:t>מצגת זו </a:t>
              </a:r>
              <a:endParaRPr lang="he-IL" dirty="0">
                <a:solidFill>
                  <a:schemeClr val="bg1"/>
                </a:solidFill>
              </a:endParaRPr>
            </a:p>
          </p:txBody>
        </p:sp>
        <p:sp>
          <p:nvSpPr>
            <p:cNvPr id="38" name="Down Arrow 37"/>
            <p:cNvSpPr/>
            <p:nvPr/>
          </p:nvSpPr>
          <p:spPr>
            <a:xfrm rot="2035132" flipH="1">
              <a:off x="4510739" y="3801515"/>
              <a:ext cx="180948" cy="245277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16" name="Picture 2" descr="http://www.door4.co.uk/wp-content/uploads/2010/11/website-resolution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8500" y="2705100"/>
            <a:ext cx="997841" cy="927100"/>
          </a:xfrm>
          <a:prstGeom prst="rect">
            <a:avLst/>
          </a:prstGeom>
          <a:noFill/>
        </p:spPr>
      </p:pic>
      <p:pic>
        <p:nvPicPr>
          <p:cNvPr id="17" name="Picture 2" descr="http://www.door4.co.uk/wp-content/uploads/2010/11/website-resolution.jpg">
            <a:hlinkClick r:id="rId2"/>
          </p:cNvPr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1900" y="3149600"/>
            <a:ext cx="1250043" cy="927100"/>
          </a:xfrm>
          <a:prstGeom prst="rect">
            <a:avLst/>
          </a:prstGeom>
          <a:noFill/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312041" y="182805"/>
            <a:ext cx="7848600" cy="39216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algn="l" defTabSz="659328" rtl="1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59328" rtl="1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 Light" pitchFamily="34" charset="0"/>
                <a:cs typeface="Times New Roman" pitchFamily="18" charset="0"/>
              </a:defRPr>
            </a:lvl2pPr>
            <a:lvl3pPr algn="l" defTabSz="659328" rtl="1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 Light" pitchFamily="34" charset="0"/>
                <a:cs typeface="Times New Roman" pitchFamily="18" charset="0"/>
              </a:defRPr>
            </a:lvl3pPr>
            <a:lvl4pPr algn="l" defTabSz="659328" rtl="1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 Light" pitchFamily="34" charset="0"/>
                <a:cs typeface="Times New Roman" pitchFamily="18" charset="0"/>
              </a:defRPr>
            </a:lvl4pPr>
            <a:lvl5pPr algn="l" defTabSz="659328" rtl="1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 Light" pitchFamily="34" charset="0"/>
                <a:cs typeface="Times New Roman" pitchFamily="18" charset="0"/>
              </a:defRPr>
            </a:lvl5pPr>
            <a:lvl6pPr marL="219776" algn="l" defTabSz="659328" rtl="1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 Light" pitchFamily="34" charset="0"/>
                <a:cs typeface="Times New Roman" pitchFamily="18" charset="0"/>
              </a:defRPr>
            </a:lvl6pPr>
            <a:lvl7pPr marL="439552" algn="l" defTabSz="659328" rtl="1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 Light" pitchFamily="34" charset="0"/>
                <a:cs typeface="Times New Roman" pitchFamily="18" charset="0"/>
              </a:defRPr>
            </a:lvl7pPr>
            <a:lvl8pPr marL="659328" algn="l" defTabSz="659328" rtl="1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 Light" pitchFamily="34" charset="0"/>
                <a:cs typeface="Times New Roman" pitchFamily="18" charset="0"/>
              </a:defRPr>
            </a:lvl8pPr>
            <a:lvl9pPr marL="879104" algn="l" defTabSz="659328" rtl="1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 Light" pitchFamily="34" charset="0"/>
                <a:cs typeface="Times New Roman" pitchFamily="18" charset="0"/>
              </a:defRPr>
            </a:lvl9pPr>
          </a:lstStyle>
          <a:p>
            <a:pPr rtl="0"/>
            <a:r>
              <a:rPr lang="en-US" sz="2400" b="1" smtClean="0"/>
              <a:t>Resolution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5638800" y="2190750"/>
            <a:ext cx="6248400" cy="669127"/>
          </a:xfrm>
        </p:spPr>
        <p:txBody>
          <a:bodyPr/>
          <a:lstStyle/>
          <a:p>
            <a:pPr algn="l" rtl="0"/>
            <a:r>
              <a:rPr lang="en-US" dirty="0" smtClean="0"/>
              <a:t>Concept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32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Optional platforms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453333"/>
            <a:ext cx="4512450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8768" y="-18897"/>
            <a:ext cx="4235232" cy="2650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6" y="1306271"/>
            <a:ext cx="4427884" cy="2766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3522" y="2325222"/>
            <a:ext cx="4162181" cy="2600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4386" y="2792039"/>
            <a:ext cx="3156350" cy="1973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785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474075" y="0"/>
            <a:ext cx="669925" cy="394335"/>
          </a:xfrm>
        </p:spPr>
        <p:txBody>
          <a:bodyPr/>
          <a:lstStyle/>
          <a:p>
            <a:fld id="{FD1A7FBE-6FA3-4BD2-9BFB-A0326997F10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Leading Concept Principles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Visual Visual Visual – presentation and interaction</a:t>
            </a:r>
          </a:p>
          <a:p>
            <a:r>
              <a:rPr lang="en-US" sz="1800" dirty="0" smtClean="0"/>
              <a:t>Engaging User Experience</a:t>
            </a:r>
          </a:p>
          <a:p>
            <a:r>
              <a:rPr lang="en-US" sz="1800" dirty="0" smtClean="0"/>
              <a:t>Simple and intuitive to use</a:t>
            </a:r>
          </a:p>
          <a:p>
            <a:r>
              <a:rPr lang="en-US" sz="1800" dirty="0" smtClean="0"/>
              <a:t>Minimum mouse clicks</a:t>
            </a:r>
          </a:p>
          <a:p>
            <a:r>
              <a:rPr lang="en-US" sz="1800" dirty="0" smtClean="0"/>
              <a:t>Similar Layout in all modules</a:t>
            </a:r>
          </a:p>
          <a:p>
            <a:pPr marL="800100" lvl="1" indent="-342900">
              <a:buClr>
                <a:srgbClr val="C00000"/>
              </a:buClr>
              <a:buNone/>
            </a:pP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18220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0625" y="-19050"/>
            <a:ext cx="6429375" cy="51435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191570" y="3240248"/>
            <a:ext cx="2428430" cy="1903252"/>
            <a:chOff x="2648395" y="2221073"/>
            <a:chExt cx="2428430" cy="190325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0453718">
              <a:off x="2648395" y="2221073"/>
              <a:ext cx="1021433" cy="1164081"/>
            </a:xfrm>
            <a:prstGeom prst="rect">
              <a:avLst/>
            </a:prstGeom>
          </p:spPr>
        </p:pic>
        <p:sp>
          <p:nvSpPr>
            <p:cNvPr id="4" name="Freeform 3"/>
            <p:cNvSpPr/>
            <p:nvPr/>
          </p:nvSpPr>
          <p:spPr>
            <a:xfrm>
              <a:off x="3700348" y="3133725"/>
              <a:ext cx="1376477" cy="990600"/>
            </a:xfrm>
            <a:custGeom>
              <a:avLst/>
              <a:gdLst>
                <a:gd name="connsiteX0" fmla="*/ 4877 w 1376477"/>
                <a:gd name="connsiteY0" fmla="*/ 0 h 990600"/>
                <a:gd name="connsiteX1" fmla="*/ 90602 w 1376477"/>
                <a:gd name="connsiteY1" fmla="*/ 247650 h 990600"/>
                <a:gd name="connsiteX2" fmla="*/ 624002 w 1376477"/>
                <a:gd name="connsiteY2" fmla="*/ 390525 h 990600"/>
                <a:gd name="connsiteX3" fmla="*/ 490652 w 1376477"/>
                <a:gd name="connsiteY3" fmla="*/ 638175 h 990600"/>
                <a:gd name="connsiteX4" fmla="*/ 1376477 w 1376477"/>
                <a:gd name="connsiteY4" fmla="*/ 990600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6477" h="990600">
                  <a:moveTo>
                    <a:pt x="4877" y="0"/>
                  </a:moveTo>
                  <a:cubicBezTo>
                    <a:pt x="-3854" y="91281"/>
                    <a:pt x="-12585" y="182563"/>
                    <a:pt x="90602" y="247650"/>
                  </a:cubicBezTo>
                  <a:cubicBezTo>
                    <a:pt x="193789" y="312737"/>
                    <a:pt x="557327" y="325438"/>
                    <a:pt x="624002" y="390525"/>
                  </a:cubicBezTo>
                  <a:cubicBezTo>
                    <a:pt x="690677" y="455612"/>
                    <a:pt x="365239" y="538162"/>
                    <a:pt x="490652" y="638175"/>
                  </a:cubicBezTo>
                  <a:cubicBezTo>
                    <a:pt x="616065" y="738188"/>
                    <a:pt x="996271" y="864394"/>
                    <a:pt x="1376477" y="9906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ounded Rectangular Callout 6"/>
          <p:cNvSpPr/>
          <p:nvPr/>
        </p:nvSpPr>
        <p:spPr>
          <a:xfrm>
            <a:off x="1371600" y="2571750"/>
            <a:ext cx="2743200" cy="396240"/>
          </a:xfrm>
          <a:prstGeom prst="wedgeRoundRectCallout">
            <a:avLst>
              <a:gd name="adj1" fmla="val 83127"/>
              <a:gd name="adj2" fmla="val -121073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sz="1100" u="sng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Right Click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Will show the option- “Protect File”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45086" y="1262036"/>
            <a:ext cx="1060574" cy="18382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117" l="9412" r="94118">
                        <a14:foregroundMark x1="38824" y1="40777" x2="38824" y2="40777"/>
                        <a14:foregroundMark x1="63529" y1="52427" x2="63529" y2="52427"/>
                        <a14:foregroundMark x1="35294" y1="57282" x2="35294" y2="57282"/>
                        <a14:foregroundMark x1="30588" y1="28155" x2="30588" y2="28155"/>
                        <a14:backgroundMark x1="62353" y1="20388" x2="62353" y2="203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3040" y="3523326"/>
            <a:ext cx="243572" cy="295152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1371600" y="2578100"/>
            <a:ext cx="2743200" cy="396240"/>
          </a:xfrm>
          <a:prstGeom prst="wedgeRoundRectCallout">
            <a:avLst>
              <a:gd name="adj1" fmla="val 99979"/>
              <a:gd name="adj2" fmla="val 137901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sz="1100" u="sng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Right Click or through “File list”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Will show the option- “Protect File”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9550"/>
            <a:ext cx="771240" cy="345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1389 L -0.06545 -0.253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4" y="-120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76576" y="211455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Popup Option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31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9525"/>
            <a:ext cx="6429375" cy="51435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117" l="9412" r="94118">
                        <a14:foregroundMark x1="38824" y1="40777" x2="38824" y2="40777"/>
                        <a14:foregroundMark x1="63529" y1="52427" x2="63529" y2="52427"/>
                        <a14:foregroundMark x1="35294" y1="57282" x2="35294" y2="57282"/>
                        <a14:foregroundMark x1="30588" y1="28155" x2="30588" y2="28155"/>
                        <a14:backgroundMark x1="62353" y1="20388" x2="62353" y2="203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9400" y="2952750"/>
            <a:ext cx="243572" cy="295152"/>
          </a:xfrm>
          <a:prstGeom prst="rect">
            <a:avLst/>
          </a:prstGeom>
        </p:spPr>
      </p:pic>
      <p:sp>
        <p:nvSpPr>
          <p:cNvPr id="31" name="Rounded Rectangular Callout 30"/>
          <p:cNvSpPr/>
          <p:nvPr/>
        </p:nvSpPr>
        <p:spPr>
          <a:xfrm>
            <a:off x="6324600" y="1352551"/>
            <a:ext cx="2743200" cy="583883"/>
          </a:xfrm>
          <a:prstGeom prst="wedgeRoundRectCallout">
            <a:avLst>
              <a:gd name="adj1" fmla="val -102244"/>
              <a:gd name="adj2" fmla="val 3765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sz="1000" dirty="0" smtClean="0">
                <a:solidFill>
                  <a:schemeClr val="tx1"/>
                </a:solidFill>
                <a:cs typeface="Arial" charset="0"/>
              </a:rPr>
              <a:t>Choosing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“Protect File” </a:t>
            </a:r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 </a:t>
            </a:r>
            <a:r>
              <a:rPr lang="en-US" sz="1000" dirty="0" smtClean="0">
                <a:solidFill>
                  <a:schemeClr val="tx1"/>
                </a:solidFill>
                <a:cs typeface="Arial" charset="0"/>
              </a:rPr>
              <a:t>will open a popup window - with the system predefined default for </a:t>
            </a:r>
            <a:r>
              <a:rPr lang="en-US" sz="1000" dirty="0" smtClean="0">
                <a:solidFill>
                  <a:schemeClr val="tx1"/>
                </a:solidFill>
              </a:rPr>
              <a:t>Classification &amp; Policy</a:t>
            </a:r>
            <a:r>
              <a:rPr lang="en-US" sz="1000" dirty="0" smtClean="0">
                <a:solidFill>
                  <a:schemeClr val="tx1"/>
                </a:solidFill>
                <a:cs typeface="Arial" charset="0"/>
              </a:rPr>
              <a:t> </a:t>
            </a:r>
          </a:p>
        </p:txBody>
      </p:sp>
      <p:sp>
        <p:nvSpPr>
          <p:cNvPr id="29" name="Rounded Rectangular Callout 28"/>
          <p:cNvSpPr/>
          <p:nvPr/>
        </p:nvSpPr>
        <p:spPr>
          <a:xfrm>
            <a:off x="6324600" y="1352550"/>
            <a:ext cx="2743200" cy="583883"/>
          </a:xfrm>
          <a:prstGeom prst="wedgeRoundRectCallout">
            <a:avLst>
              <a:gd name="adj1" fmla="val -75392"/>
              <a:gd name="adj2" fmla="val 96382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sz="1000" dirty="0" smtClean="0">
                <a:solidFill>
                  <a:schemeClr val="tx1"/>
                </a:solidFill>
                <a:cs typeface="Arial" charset="0"/>
              </a:rPr>
              <a:t>Choosing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“Protect File” </a:t>
            </a:r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 from maim </a:t>
            </a:r>
            <a:r>
              <a:rPr lang="en-US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manu</a:t>
            </a:r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 or right click- </a:t>
            </a:r>
            <a:r>
              <a:rPr lang="en-US" sz="1000" dirty="0" smtClean="0">
                <a:solidFill>
                  <a:schemeClr val="tx1"/>
                </a:solidFill>
                <a:cs typeface="Arial" charset="0"/>
              </a:rPr>
              <a:t>will open a popup window - with the system predefined default for </a:t>
            </a:r>
            <a:r>
              <a:rPr lang="en-US" sz="1000" dirty="0" smtClean="0">
                <a:solidFill>
                  <a:schemeClr val="tx1"/>
                </a:solidFill>
              </a:rPr>
              <a:t>Classification &amp; Policy</a:t>
            </a:r>
            <a:r>
              <a:rPr lang="en-US" sz="1000" dirty="0" smtClean="0">
                <a:solidFill>
                  <a:schemeClr val="tx1"/>
                </a:solidFill>
                <a:cs typeface="Arial" charset="0"/>
              </a:rPr>
              <a:t> 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5576888" y="361791"/>
            <a:ext cx="2743200" cy="482601"/>
          </a:xfrm>
          <a:prstGeom prst="wedgeRoundRectCallout">
            <a:avLst>
              <a:gd name="adj1" fmla="val -46168"/>
              <a:gd name="adj2" fmla="val 193259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sz="1000" dirty="0" smtClean="0">
                <a:solidFill>
                  <a:schemeClr val="tx1"/>
                </a:solidFill>
                <a:cs typeface="Arial" charset="0"/>
              </a:rPr>
              <a:t>If there are more </a:t>
            </a:r>
            <a:r>
              <a:rPr lang="en-US" sz="1000" dirty="0" smtClean="0">
                <a:solidFill>
                  <a:schemeClr val="tx1"/>
                </a:solidFill>
              </a:rPr>
              <a:t>Classification “more menu” will be added for additional options</a:t>
            </a:r>
            <a:endParaRPr lang="en-US" sz="1000" dirty="0" smtClean="0">
              <a:solidFill>
                <a:schemeClr val="tx1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7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1389 L -0.17239 -0.249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11" y="-117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7312" y="0"/>
            <a:ext cx="6429375" cy="5143500"/>
          </a:xfrm>
          <a:prstGeom prst="rect">
            <a:avLst/>
          </a:prstGeom>
        </p:spPr>
      </p:pic>
      <p:sp>
        <p:nvSpPr>
          <p:cNvPr id="2" name="Rounded Rectangular Callout 1"/>
          <p:cNvSpPr/>
          <p:nvPr/>
        </p:nvSpPr>
        <p:spPr>
          <a:xfrm>
            <a:off x="6484923" y="1276350"/>
            <a:ext cx="1282714" cy="227997"/>
          </a:xfrm>
          <a:prstGeom prst="wedgeRoundRectCallout">
            <a:avLst>
              <a:gd name="adj1" fmla="val -105318"/>
              <a:gd name="adj2" fmla="val 22350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sz="1000" dirty="0" smtClean="0">
                <a:solidFill>
                  <a:schemeClr val="tx1"/>
                </a:solidFill>
                <a:cs typeface="Arial" charset="0"/>
              </a:rPr>
              <a:t>Creating new policy</a:t>
            </a:r>
          </a:p>
        </p:txBody>
      </p:sp>
      <p:sp>
        <p:nvSpPr>
          <p:cNvPr id="3" name="Rounded Rectangular Callout 2"/>
          <p:cNvSpPr/>
          <p:nvPr/>
        </p:nvSpPr>
        <p:spPr>
          <a:xfrm>
            <a:off x="6051306" y="389922"/>
            <a:ext cx="2149948" cy="533400"/>
          </a:xfrm>
          <a:prstGeom prst="wedgeRoundRectCallout">
            <a:avLst>
              <a:gd name="adj1" fmla="val -70301"/>
              <a:gd name="adj2" fmla="val 217118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sz="1000" dirty="0" smtClean="0">
                <a:solidFill>
                  <a:schemeClr val="tx1"/>
                </a:solidFill>
                <a:cs typeface="Arial" charset="0"/>
              </a:rPr>
              <a:t>Policy </a:t>
            </a:r>
            <a:r>
              <a:rPr lang="en-US" sz="1000" dirty="0">
                <a:solidFill>
                  <a:schemeClr val="tx1"/>
                </a:solidFill>
                <a:cs typeface="Arial" charset="0"/>
              </a:rPr>
              <a:t>details- Policy Details control - will open more information on the current </a:t>
            </a:r>
            <a:r>
              <a:rPr lang="en-US" sz="1000" dirty="0" smtClean="0">
                <a:solidFill>
                  <a:schemeClr val="tx1"/>
                </a:solidFill>
                <a:cs typeface="Arial" charset="0"/>
              </a:rPr>
              <a:t>Policy</a:t>
            </a:r>
            <a:endParaRPr lang="en-US" sz="10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428686" y="1978609"/>
            <a:ext cx="1633851" cy="72562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P1</a:t>
            </a:r>
          </a:p>
          <a:p>
            <a:pPr algn="l"/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P4</a:t>
            </a:r>
          </a:p>
          <a:p>
            <a:pPr algn="l"/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P5</a:t>
            </a:r>
          </a:p>
          <a:p>
            <a:pPr algn="l"/>
            <a:r>
              <a:rPr lang="en-US" sz="800" dirty="0" smtClean="0">
                <a:solidFill>
                  <a:schemeClr val="tx1"/>
                </a:solidFill>
              </a:rPr>
              <a:t>P6</a:t>
            </a:r>
          </a:p>
          <a:p>
            <a:pPr algn="l"/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P7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5603656" y="2379524"/>
            <a:ext cx="2743200" cy="482601"/>
          </a:xfrm>
          <a:prstGeom prst="wedgeRoundRectCallout">
            <a:avLst>
              <a:gd name="adj1" fmla="val -122497"/>
              <a:gd name="adj2" fmla="val -36015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sz="1000" dirty="0" smtClean="0">
                <a:solidFill>
                  <a:schemeClr val="tx1"/>
                </a:solidFill>
                <a:cs typeface="Arial" charset="0"/>
              </a:rPr>
              <a:t>Changing </a:t>
            </a:r>
            <a:r>
              <a:rPr lang="en-US" sz="1000" dirty="0" smtClean="0">
                <a:solidFill>
                  <a:schemeClr val="tx1"/>
                </a:solidFill>
              </a:rPr>
              <a:t>Classification will automatically change to the connected default policy</a:t>
            </a:r>
            <a:endParaRPr lang="en-US" sz="1000" dirty="0" smtClean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5603656" y="2379523"/>
            <a:ext cx="2743200" cy="482601"/>
          </a:xfrm>
          <a:prstGeom prst="wedgeRoundRectCallout">
            <a:avLst>
              <a:gd name="adj1" fmla="val -62081"/>
              <a:gd name="adj2" fmla="val -56411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sz="1000" dirty="0" smtClean="0">
                <a:solidFill>
                  <a:schemeClr val="tx1"/>
                </a:solidFill>
                <a:cs typeface="Arial" charset="0"/>
              </a:rPr>
              <a:t>Changing </a:t>
            </a:r>
            <a:r>
              <a:rPr lang="en-US" sz="1000" dirty="0" smtClean="0">
                <a:solidFill>
                  <a:schemeClr val="tx1"/>
                </a:solidFill>
              </a:rPr>
              <a:t>Policy from a Predefined list suitable for the chosen classification</a:t>
            </a:r>
            <a:endParaRPr lang="en-US" sz="1000" dirty="0" smtClean="0">
              <a:solidFill>
                <a:schemeClr val="tx1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50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7312" y="0"/>
            <a:ext cx="6429375" cy="51435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6372225" y="1428750"/>
            <a:ext cx="2743200" cy="482601"/>
            <a:chOff x="5681784" y="936321"/>
            <a:chExt cx="2743200" cy="482601"/>
          </a:xfrm>
          <a:solidFill>
            <a:schemeClr val="bg1">
              <a:lumMod val="95000"/>
            </a:schemeClr>
          </a:solidFill>
        </p:grpSpPr>
        <p:sp>
          <p:nvSpPr>
            <p:cNvPr id="32" name="Rounded Rectangular Callout 31"/>
            <p:cNvSpPr/>
            <p:nvPr/>
          </p:nvSpPr>
          <p:spPr>
            <a:xfrm>
              <a:off x="5681784" y="936321"/>
              <a:ext cx="2743200" cy="482601"/>
            </a:xfrm>
            <a:prstGeom prst="wedgeRoundRectCallout">
              <a:avLst>
                <a:gd name="adj1" fmla="val -115206"/>
                <a:gd name="adj2" fmla="val -38648"/>
                <a:gd name="adj3" fmla="val 16667"/>
              </a:avLst>
            </a:prstGeom>
            <a:grp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 rtl="0"/>
              <a:r>
                <a:rPr lang="en-US" sz="1000" dirty="0" smtClean="0">
                  <a:solidFill>
                    <a:schemeClr val="tx1"/>
                  </a:solidFill>
                  <a:cs typeface="Arial" charset="0"/>
                </a:rPr>
                <a:t>Changing </a:t>
              </a:r>
              <a:r>
                <a:rPr lang="en-US" sz="1000" dirty="0" smtClean="0">
                  <a:solidFill>
                    <a:schemeClr val="tx1"/>
                  </a:solidFill>
                </a:rPr>
                <a:t>Classification will automatically change to the connected default policy</a:t>
              </a:r>
              <a:endParaRPr lang="en-US" sz="1000" dirty="0" smtClean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33" name="Rounded Rectangular Callout 32"/>
            <p:cNvSpPr/>
            <p:nvPr/>
          </p:nvSpPr>
          <p:spPr>
            <a:xfrm>
              <a:off x="5681784" y="936321"/>
              <a:ext cx="2743200" cy="482601"/>
            </a:xfrm>
            <a:prstGeom prst="wedgeRoundRectCallout">
              <a:avLst>
                <a:gd name="adj1" fmla="val -101665"/>
                <a:gd name="adj2" fmla="val 46879"/>
                <a:gd name="adj3" fmla="val 16667"/>
              </a:avLst>
            </a:prstGeom>
            <a:grp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 rtl="0"/>
              <a:r>
                <a:rPr lang="en-US" sz="1000" dirty="0" smtClean="0">
                  <a:solidFill>
                    <a:schemeClr val="tx1"/>
                  </a:solidFill>
                  <a:cs typeface="Arial" charset="0"/>
                </a:rPr>
                <a:t>Changing </a:t>
              </a:r>
              <a:r>
                <a:rPr lang="en-US" sz="1000" dirty="0" smtClean="0">
                  <a:solidFill>
                    <a:schemeClr val="tx1"/>
                  </a:solidFill>
                </a:rPr>
                <a:t>Classification will automatically change to the connected default policy</a:t>
              </a:r>
              <a:endParaRPr lang="en-US" sz="1000" dirty="0" smtClean="0">
                <a:solidFill>
                  <a:schemeClr val="tx1"/>
                </a:solidFill>
                <a:cs typeface="Arial" charset="0"/>
              </a:endParaRP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6117" l="9412" r="94118">
                        <a14:foregroundMark x1="38824" y1="40777" x2="38824" y2="40777"/>
                        <a14:foregroundMark x1="63529" y1="52427" x2="63529" y2="52427"/>
                        <a14:foregroundMark x1="35294" y1="57282" x2="35294" y2="57282"/>
                        <a14:foregroundMark x1="30588" y1="28155" x2="30588" y2="28155"/>
                        <a14:backgroundMark x1="62353" y1="20388" x2="62353" y2="203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4262" y="3562350"/>
            <a:ext cx="243572" cy="29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14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1389 L -0.21302 -0.3398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42" y="-1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95400" y="0"/>
            <a:ext cx="6429375" cy="5143500"/>
            <a:chOff x="1295400" y="0"/>
            <a:chExt cx="6429375" cy="51435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5400" y="0"/>
              <a:ext cx="6429375" cy="514350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3429000" y="1841500"/>
              <a:ext cx="1530350" cy="114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246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Update Tracking</a:t>
            </a:r>
            <a:endParaRPr lang="en-US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172333"/>
              </p:ext>
            </p:extLst>
          </p:nvPr>
        </p:nvGraphicFramePr>
        <p:xfrm>
          <a:off x="533398" y="819150"/>
          <a:ext cx="8222346" cy="1907715"/>
        </p:xfrm>
        <a:graphic>
          <a:graphicData uri="http://schemas.openxmlformats.org/drawingml/2006/table">
            <a:tbl>
              <a:tblPr rtl="1" firstRow="1" bandRow="1">
                <a:tableStyleId>{68D230F3-CF80-4859-8CE7-A43EE81993B5}</a:tableStyleId>
              </a:tblPr>
              <a:tblGrid>
                <a:gridCol w="1408814"/>
                <a:gridCol w="1881643"/>
                <a:gridCol w="1096487"/>
                <a:gridCol w="3374337"/>
                <a:gridCol w="461065"/>
              </a:tblGrid>
              <a:tr h="370145"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 smtClean="0"/>
                        <a:t>Editor Name</a:t>
                      </a:r>
                      <a:endParaRPr lang="he-IL" sz="1200" b="0" i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45735" marB="457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 smtClean="0"/>
                        <a:t>Affected</a:t>
                      </a:r>
                      <a:r>
                        <a:rPr lang="en-US" sz="1200" baseline="0" dirty="0" smtClean="0"/>
                        <a:t> Slides</a:t>
                      </a:r>
                      <a:endParaRPr lang="he-IL" sz="1200" b="0" i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45735" marB="457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 smtClean="0"/>
                        <a:t>Date</a:t>
                      </a:r>
                      <a:endParaRPr lang="he-IL" sz="1200" b="0" i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45735" marB="457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 smtClean="0"/>
                        <a:t>Update</a:t>
                      </a:r>
                      <a:endParaRPr lang="he-IL" sz="1200" b="0" i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45735" marB="457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 smtClean="0"/>
                        <a:t>#</a:t>
                      </a:r>
                      <a:endParaRPr lang="he-IL" sz="1200" b="0" i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45735" marB="457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514">
                <a:tc>
                  <a:txBody>
                    <a:bodyPr/>
                    <a:lstStyle/>
                    <a:p>
                      <a:pPr algn="l" rtl="0"/>
                      <a:endParaRPr lang="he-IL" sz="1200" i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45735" marB="457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1200" i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45735" marB="457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1200" i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45735" marB="457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1200" i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45735" marB="457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 smtClean="0"/>
                        <a:t>1</a:t>
                      </a:r>
                      <a:endParaRPr lang="he-IL" sz="1200" i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45735" marB="457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514">
                <a:tc>
                  <a:txBody>
                    <a:bodyPr/>
                    <a:lstStyle/>
                    <a:p>
                      <a:pPr algn="l" rtl="0"/>
                      <a:endParaRPr lang="he-IL" sz="1200" i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45735" marB="457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1200" i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45735" marB="457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1200" i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45735" marB="457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1200" i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45735" marB="457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 smtClean="0"/>
                        <a:t>2</a:t>
                      </a:r>
                      <a:endParaRPr lang="he-IL" sz="1200" i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45735" marB="457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514">
                <a:tc>
                  <a:txBody>
                    <a:bodyPr/>
                    <a:lstStyle/>
                    <a:p>
                      <a:pPr algn="l" rtl="0"/>
                      <a:endParaRPr lang="he-IL" sz="1200" i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45735" marB="457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1200" i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45735" marB="457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1200" i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45735" marB="457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1200" i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45735" marB="457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 smtClean="0"/>
                        <a:t>3</a:t>
                      </a:r>
                      <a:endParaRPr lang="he-IL" sz="1200" i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45735" marB="457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514">
                <a:tc>
                  <a:txBody>
                    <a:bodyPr/>
                    <a:lstStyle/>
                    <a:p>
                      <a:pPr algn="l" rtl="0"/>
                      <a:endParaRPr lang="he-IL" sz="1200" i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45735" marB="457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1200" i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45735" marB="457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1200" i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45735" marB="457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1200" i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45735" marB="457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 smtClean="0"/>
                        <a:t>4</a:t>
                      </a:r>
                      <a:endParaRPr lang="he-IL" sz="1200" i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45735" marB="457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514">
                <a:tc>
                  <a:txBody>
                    <a:bodyPr/>
                    <a:lstStyle/>
                    <a:p>
                      <a:pPr algn="l" rtl="0"/>
                      <a:endParaRPr lang="he-IL" sz="1200" i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45735" marB="457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1200" i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45735" marB="457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1200" i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45735" marB="457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1200" i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45735" marB="457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 smtClean="0"/>
                        <a:t>5</a:t>
                      </a:r>
                      <a:endParaRPr lang="he-IL" sz="1200" i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45735" marB="457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34290"/>
            <a:ext cx="6429375" cy="5143500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6272142" y="895350"/>
            <a:ext cx="1957458" cy="354253"/>
          </a:xfrm>
          <a:prstGeom prst="wedgeRoundRectCallout">
            <a:avLst>
              <a:gd name="adj1" fmla="val -91573"/>
              <a:gd name="adj2" fmla="val 144049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sz="1000" dirty="0" smtClean="0">
                <a:solidFill>
                  <a:schemeClr val="tx1"/>
                </a:solidFill>
                <a:cs typeface="Arial" charset="0"/>
              </a:rPr>
              <a:t>When Policy changed to “None” a </a:t>
            </a:r>
            <a:r>
              <a:rPr lang="en-US" sz="1000" dirty="0">
                <a:solidFill>
                  <a:schemeClr val="tx1"/>
                </a:solidFill>
                <a:cs typeface="Arial" charset="0"/>
              </a:rPr>
              <a:t>message will </a:t>
            </a:r>
            <a:r>
              <a:rPr lang="en-US" sz="1000" dirty="0" smtClean="0">
                <a:solidFill>
                  <a:schemeClr val="tx1"/>
                </a:solidFill>
                <a:cs typeface="Arial" charset="0"/>
              </a:rPr>
              <a:t>appeared</a:t>
            </a:r>
          </a:p>
        </p:txBody>
      </p:sp>
    </p:spTree>
    <p:extLst>
      <p:ext uri="{BB962C8B-B14F-4D97-AF65-F5344CB8AC3E}">
        <p14:creationId xmlns:p14="http://schemas.microsoft.com/office/powerpoint/2010/main" val="199952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7312" y="0"/>
            <a:ext cx="6429375" cy="5143500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1066800" y="1504950"/>
            <a:ext cx="1514544" cy="354253"/>
          </a:xfrm>
          <a:prstGeom prst="wedgeRoundRectCallout">
            <a:avLst>
              <a:gd name="adj1" fmla="val 93777"/>
              <a:gd name="adj2" fmla="val 40801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sz="1000" dirty="0" smtClean="0">
                <a:solidFill>
                  <a:schemeClr val="tx1"/>
                </a:solidFill>
                <a:cs typeface="Arial" charset="0"/>
              </a:rPr>
              <a:t>Policy details 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6324600" y="895350"/>
            <a:ext cx="1514544" cy="354253"/>
          </a:xfrm>
          <a:prstGeom prst="wedgeRoundRectCallout">
            <a:avLst>
              <a:gd name="adj1" fmla="val -85943"/>
              <a:gd name="adj2" fmla="val 151853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sz="1000" dirty="0" smtClean="0">
                <a:solidFill>
                  <a:schemeClr val="tx1"/>
                </a:solidFill>
                <a:cs typeface="Arial" charset="0"/>
              </a:rPr>
              <a:t>Classification bar is full</a:t>
            </a:r>
          </a:p>
        </p:txBody>
      </p:sp>
    </p:spTree>
    <p:extLst>
      <p:ext uri="{BB962C8B-B14F-4D97-AF65-F5344CB8AC3E}">
        <p14:creationId xmlns:p14="http://schemas.microsoft.com/office/powerpoint/2010/main" val="79744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7312" y="0"/>
            <a:ext cx="6429375" cy="5143500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1050352" y="1568035"/>
            <a:ext cx="1514544" cy="354253"/>
          </a:xfrm>
          <a:prstGeom prst="wedgeRoundRectCallout">
            <a:avLst>
              <a:gd name="adj1" fmla="val 93777"/>
              <a:gd name="adj2" fmla="val 40801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sz="1000" dirty="0" smtClean="0">
                <a:solidFill>
                  <a:schemeClr val="tx1"/>
                </a:solidFill>
                <a:cs typeface="Arial" charset="0"/>
              </a:rPr>
              <a:t>Policy details 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6272143" y="895350"/>
            <a:ext cx="1514544" cy="354253"/>
          </a:xfrm>
          <a:prstGeom prst="wedgeRoundRectCallout">
            <a:avLst>
              <a:gd name="adj1" fmla="val -85943"/>
              <a:gd name="adj2" fmla="val 151853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sz="1000" dirty="0" smtClean="0">
                <a:solidFill>
                  <a:schemeClr val="tx1"/>
                </a:solidFill>
                <a:cs typeface="Arial" charset="0"/>
              </a:rPr>
              <a:t>Short Classification bar</a:t>
            </a:r>
          </a:p>
        </p:txBody>
      </p:sp>
    </p:spTree>
    <p:extLst>
      <p:ext uri="{BB962C8B-B14F-4D97-AF65-F5344CB8AC3E}">
        <p14:creationId xmlns:p14="http://schemas.microsoft.com/office/powerpoint/2010/main" val="254841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7312" y="0"/>
            <a:ext cx="6429375" cy="5143500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4405313" y="1314449"/>
            <a:ext cx="914400" cy="215227"/>
          </a:xfrm>
          <a:prstGeom prst="wedgeRoundRectCallout">
            <a:avLst>
              <a:gd name="adj1" fmla="val 150027"/>
              <a:gd name="adj2" fmla="val -223933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sz="1000" dirty="0" smtClean="0">
                <a:solidFill>
                  <a:schemeClr val="tx1"/>
                </a:solidFill>
                <a:cs typeface="Arial" charset="0"/>
              </a:rPr>
              <a:t>Policy details 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2514600" y="1352550"/>
            <a:ext cx="1514544" cy="354253"/>
          </a:xfrm>
          <a:prstGeom prst="wedgeRoundRectCallout">
            <a:avLst>
              <a:gd name="adj1" fmla="val 11806"/>
              <a:gd name="adj2" fmla="val -134948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sz="1000" dirty="0" smtClean="0">
                <a:solidFill>
                  <a:schemeClr val="tx1"/>
                </a:solidFill>
                <a:cs typeface="Arial" charset="0"/>
              </a:rPr>
              <a:t>Classification bar is full up to 7 levels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5374515" y="1314449"/>
            <a:ext cx="1066800" cy="228602"/>
          </a:xfrm>
          <a:prstGeom prst="wedgeRoundRectCallout">
            <a:avLst>
              <a:gd name="adj1" fmla="val 50920"/>
              <a:gd name="adj2" fmla="val -230888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sz="1000" dirty="0" smtClean="0">
                <a:solidFill>
                  <a:schemeClr val="tx1"/>
                </a:solidFill>
                <a:cs typeface="Arial" charset="0"/>
              </a:rPr>
              <a:t>Add new Policy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6441315" y="1314448"/>
            <a:ext cx="1538220" cy="392355"/>
          </a:xfrm>
          <a:prstGeom prst="wedgeRoundRectCallout">
            <a:avLst>
              <a:gd name="adj1" fmla="val -33498"/>
              <a:gd name="adj2" fmla="val -150020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sz="1000" dirty="0" smtClean="0">
                <a:solidFill>
                  <a:schemeClr val="tx1"/>
                </a:solidFill>
                <a:cs typeface="Arial" charset="0"/>
              </a:rPr>
              <a:t>Mail attachments Classification and Policy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6934199" y="514350"/>
            <a:ext cx="948911" cy="239955"/>
          </a:xfrm>
          <a:prstGeom prst="wedgeRoundRectCallout">
            <a:avLst>
              <a:gd name="adj1" fmla="val 21098"/>
              <a:gd name="adj2" fmla="val 78835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sz="1000" dirty="0" smtClean="0">
                <a:solidFill>
                  <a:schemeClr val="tx1"/>
                </a:solidFill>
                <a:cs typeface="Arial" charset="0"/>
              </a:rPr>
              <a:t>Protect Mail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5181599" y="314325"/>
            <a:ext cx="904943" cy="200025"/>
          </a:xfrm>
          <a:prstGeom prst="wedgeRoundRectCallout">
            <a:avLst>
              <a:gd name="adj1" fmla="val 3990"/>
              <a:gd name="adj2" fmla="val 168323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sz="1000" dirty="0" smtClean="0">
                <a:solidFill>
                  <a:schemeClr val="tx1"/>
                </a:solidFill>
                <a:cs typeface="Arial" charset="0"/>
              </a:rPr>
              <a:t>Policy name</a:t>
            </a:r>
          </a:p>
        </p:txBody>
      </p:sp>
    </p:spTree>
    <p:extLst>
      <p:ext uri="{BB962C8B-B14F-4D97-AF65-F5344CB8AC3E}">
        <p14:creationId xmlns:p14="http://schemas.microsoft.com/office/powerpoint/2010/main" val="233089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0"/>
            <a:ext cx="6429375" cy="5143500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1828800" y="1200150"/>
            <a:ext cx="1514544" cy="228600"/>
          </a:xfrm>
          <a:prstGeom prst="wedgeRoundRectCallout">
            <a:avLst>
              <a:gd name="adj1" fmla="val -12361"/>
              <a:gd name="adj2" fmla="val -13584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sz="1000" dirty="0" smtClean="0">
                <a:solidFill>
                  <a:schemeClr val="tx1"/>
                </a:solidFill>
                <a:cs typeface="Arial" charset="0"/>
              </a:rPr>
              <a:t>Short Classification bar</a:t>
            </a:r>
          </a:p>
        </p:txBody>
      </p:sp>
    </p:spTree>
    <p:extLst>
      <p:ext uri="{BB962C8B-B14F-4D97-AF65-F5344CB8AC3E}">
        <p14:creationId xmlns:p14="http://schemas.microsoft.com/office/powerpoint/2010/main" val="26658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0"/>
            <a:ext cx="6429375" cy="5143500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990600" y="1581150"/>
            <a:ext cx="1514544" cy="354253"/>
          </a:xfrm>
          <a:prstGeom prst="wedgeRoundRectCallout">
            <a:avLst>
              <a:gd name="adj1" fmla="val 93777"/>
              <a:gd name="adj2" fmla="val 40801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sz="1000" dirty="0" smtClean="0">
                <a:solidFill>
                  <a:schemeClr val="tx1"/>
                </a:solidFill>
                <a:cs typeface="Arial" charset="0"/>
              </a:rPr>
              <a:t>New policy name will be added to policy list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6500498" y="895350"/>
            <a:ext cx="1313105" cy="533400"/>
          </a:xfrm>
          <a:prstGeom prst="wedgeRoundRectCallout">
            <a:avLst>
              <a:gd name="adj1" fmla="val -89433"/>
              <a:gd name="adj2" fmla="val 14163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sz="1000" dirty="0" smtClean="0">
                <a:solidFill>
                  <a:schemeClr val="tx1"/>
                </a:solidFill>
                <a:cs typeface="Arial" charset="0"/>
              </a:rPr>
              <a:t>X- will close window with out saving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91200" y="2012675"/>
            <a:ext cx="95831" cy="95250"/>
            <a:chOff x="5715000" y="2114549"/>
            <a:chExt cx="172497" cy="17145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15000" y="2114549"/>
              <a:ext cx="172497" cy="171451"/>
            </a:xfrm>
            <a:prstGeom prst="rect">
              <a:avLst/>
            </a:prstGeom>
            <a:ln w="3175">
              <a:solidFill>
                <a:schemeClr val="accent1"/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5830592" y="2200274"/>
              <a:ext cx="45719" cy="52492"/>
            </a:xfrm>
            <a:prstGeom prst="rect">
              <a:avLst/>
            </a:prstGeom>
          </p:spPr>
        </p:pic>
      </p:grpSp>
      <p:sp>
        <p:nvSpPr>
          <p:cNvPr id="10" name="Rounded Rectangular Callout 9"/>
          <p:cNvSpPr/>
          <p:nvPr/>
        </p:nvSpPr>
        <p:spPr>
          <a:xfrm>
            <a:off x="6037008" y="1460500"/>
            <a:ext cx="2895601" cy="457200"/>
          </a:xfrm>
          <a:prstGeom prst="wedgeRoundRectCallout">
            <a:avLst>
              <a:gd name="adj1" fmla="val -55785"/>
              <a:gd name="adj2" fmla="val 74272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יאפשר פתיחת חלון נפרד להוספת אנשים חדשים אל הרשימה</a:t>
            </a:r>
          </a:p>
        </p:txBody>
      </p:sp>
    </p:spTree>
    <p:extLst>
      <p:ext uri="{BB962C8B-B14F-4D97-AF65-F5344CB8AC3E}">
        <p14:creationId xmlns:p14="http://schemas.microsoft.com/office/powerpoint/2010/main" val="425950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0"/>
            <a:ext cx="6429375" cy="5143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19500" y="1841956"/>
            <a:ext cx="1162534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rtl="0"/>
            <a:r>
              <a:rPr lang="en-US" sz="800" dirty="0" smtClean="0"/>
              <a:t>Mo</a:t>
            </a:r>
            <a:endParaRPr lang="en-US" sz="800" dirty="0"/>
          </a:p>
        </p:txBody>
      </p:sp>
      <p:sp>
        <p:nvSpPr>
          <p:cNvPr id="8" name="Rectangle 7"/>
          <p:cNvSpPr/>
          <p:nvPr/>
        </p:nvSpPr>
        <p:spPr>
          <a:xfrm>
            <a:off x="3505200" y="2038350"/>
            <a:ext cx="1671056" cy="8216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900" dirty="0" smtClean="0">
                <a:solidFill>
                  <a:schemeClr val="tx1"/>
                </a:solidFill>
              </a:rPr>
              <a:t>Morgan</a:t>
            </a:r>
          </a:p>
          <a:p>
            <a:pPr algn="l"/>
            <a:r>
              <a:rPr lang="en-US" sz="900" dirty="0" smtClean="0">
                <a:solidFill>
                  <a:schemeClr val="tx1"/>
                </a:solidFill>
              </a:rPr>
              <a:t>Moon</a:t>
            </a:r>
          </a:p>
          <a:p>
            <a:pPr algn="l"/>
            <a:r>
              <a:rPr lang="en-US" sz="900" dirty="0" smtClean="0">
                <a:solidFill>
                  <a:schemeClr val="tx1"/>
                </a:solidFill>
              </a:rPr>
              <a:t>Mo</a:t>
            </a:r>
          </a:p>
          <a:p>
            <a:pPr algn="l"/>
            <a:r>
              <a:rPr lang="en-US" sz="900" dirty="0" smtClean="0">
                <a:solidFill>
                  <a:schemeClr val="tx1"/>
                </a:solidFill>
              </a:rPr>
              <a:t>m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4315328" y="946606"/>
            <a:ext cx="2630837" cy="607361"/>
          </a:xfrm>
          <a:prstGeom prst="wedgeRoundRectCallout">
            <a:avLst>
              <a:gd name="adj1" fmla="val -49488"/>
              <a:gd name="adj2" fmla="val 161849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sz="1000" dirty="0" smtClean="0">
                <a:solidFill>
                  <a:schemeClr val="tx1"/>
                </a:solidFill>
                <a:cs typeface="Arial" charset="0"/>
              </a:rPr>
              <a:t>Auto complete when creating a new name. </a:t>
            </a:r>
            <a:r>
              <a:rPr lang="en-US" sz="1000" dirty="0">
                <a:solidFill>
                  <a:schemeClr val="tx1"/>
                </a:solidFill>
                <a:cs typeface="Arial" charset="0"/>
              </a:rPr>
              <a:t>Choosing </a:t>
            </a:r>
            <a:r>
              <a:rPr lang="en-US" sz="1000" dirty="0" smtClean="0">
                <a:solidFill>
                  <a:schemeClr val="tx1"/>
                </a:solidFill>
                <a:cs typeface="Arial" charset="0"/>
              </a:rPr>
              <a:t>from exist will </a:t>
            </a:r>
            <a:r>
              <a:rPr lang="en-US" sz="1000" dirty="0">
                <a:solidFill>
                  <a:schemeClr val="tx1"/>
                </a:solidFill>
                <a:cs typeface="Arial" charset="0"/>
              </a:rPr>
              <a:t>change the details </a:t>
            </a:r>
            <a:r>
              <a:rPr lang="en-US" sz="1000" dirty="0" smtClean="0">
                <a:solidFill>
                  <a:schemeClr val="tx1"/>
                </a:solidFill>
                <a:cs typeface="Arial" charset="0"/>
              </a:rPr>
              <a:t>accordingly</a:t>
            </a:r>
            <a:endParaRPr lang="en-US" sz="10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6105823" y="1814500"/>
            <a:ext cx="2657177" cy="223850"/>
          </a:xfrm>
          <a:prstGeom prst="wedgeRoundRectCallout">
            <a:avLst>
              <a:gd name="adj1" fmla="val -58901"/>
              <a:gd name="adj2" fmla="val -12228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sz="1000" dirty="0" smtClean="0">
                <a:solidFill>
                  <a:schemeClr val="tx1"/>
                </a:solidFill>
                <a:cs typeface="Arial" charset="0"/>
              </a:rPr>
              <a:t>Will be as a Toggle between the two options</a:t>
            </a:r>
            <a:endParaRPr lang="en-US" sz="1000" dirty="0">
              <a:solidFill>
                <a:schemeClr val="tx1"/>
              </a:solidFill>
              <a:cs typeface="Arial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815566" y="2056371"/>
            <a:ext cx="95831" cy="95250"/>
            <a:chOff x="5715000" y="2114549"/>
            <a:chExt cx="172497" cy="171451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15000" y="2114549"/>
              <a:ext cx="172497" cy="171451"/>
            </a:xfrm>
            <a:prstGeom prst="rect">
              <a:avLst/>
            </a:prstGeom>
            <a:ln w="3175">
              <a:solidFill>
                <a:schemeClr val="accent1"/>
              </a:solidFill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5830592" y="2200274"/>
              <a:ext cx="45719" cy="52492"/>
            </a:xfrm>
            <a:prstGeom prst="rect">
              <a:avLst/>
            </a:prstGeom>
          </p:spPr>
        </p:pic>
      </p:grpSp>
      <p:sp>
        <p:nvSpPr>
          <p:cNvPr id="15" name="Rounded Rectangular Callout 14"/>
          <p:cNvSpPr/>
          <p:nvPr/>
        </p:nvSpPr>
        <p:spPr>
          <a:xfrm>
            <a:off x="5838081" y="2578578"/>
            <a:ext cx="2657177" cy="526571"/>
          </a:xfrm>
          <a:prstGeom prst="wedgeRoundRectCallout">
            <a:avLst>
              <a:gd name="adj1" fmla="val -58901"/>
              <a:gd name="adj2" fmla="val -12228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e-IL" sz="1000" dirty="0" smtClean="0">
                <a:solidFill>
                  <a:schemeClr val="tx1"/>
                </a:solidFill>
                <a:cs typeface="Arial" charset="0"/>
              </a:rPr>
              <a:t>במידה ויבחר לעריכה </a:t>
            </a:r>
            <a:r>
              <a:rPr lang="en-US" sz="1000" dirty="0" smtClean="0">
                <a:solidFill>
                  <a:schemeClr val="tx1"/>
                </a:solidFill>
                <a:cs typeface="Arial" charset="0"/>
              </a:rPr>
              <a:t>POLICY</a:t>
            </a:r>
            <a:r>
              <a:rPr lang="he-IL" sz="1000" dirty="0" smtClean="0">
                <a:solidFill>
                  <a:schemeClr val="tx1"/>
                </a:solidFill>
                <a:cs typeface="Arial" charset="0"/>
              </a:rPr>
              <a:t> קיים הרשימה תתעדכן על פי הקיימים וניתן יהיה להוסיף חדשים</a:t>
            </a:r>
            <a:endParaRPr lang="en-US" sz="10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6" name="Rounded Rectangular Callout 15"/>
          <p:cNvSpPr/>
          <p:nvPr/>
        </p:nvSpPr>
        <p:spPr>
          <a:xfrm>
            <a:off x="5838081" y="2571474"/>
            <a:ext cx="2657177" cy="526571"/>
          </a:xfrm>
          <a:prstGeom prst="wedgeRoundRectCallout">
            <a:avLst>
              <a:gd name="adj1" fmla="val -49342"/>
              <a:gd name="adj2" fmla="val -132820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e-IL" sz="1000" dirty="0" smtClean="0">
                <a:solidFill>
                  <a:schemeClr val="tx1"/>
                </a:solidFill>
                <a:cs typeface="Arial" charset="0"/>
              </a:rPr>
              <a:t>במידה ויבחר לעריכה </a:t>
            </a:r>
            <a:r>
              <a:rPr lang="en-US" sz="1000" dirty="0" smtClean="0">
                <a:solidFill>
                  <a:schemeClr val="tx1"/>
                </a:solidFill>
                <a:cs typeface="Arial" charset="0"/>
              </a:rPr>
              <a:t>POLICY</a:t>
            </a:r>
            <a:r>
              <a:rPr lang="he-IL" sz="1000" dirty="0" smtClean="0">
                <a:solidFill>
                  <a:schemeClr val="tx1"/>
                </a:solidFill>
                <a:cs typeface="Arial" charset="0"/>
              </a:rPr>
              <a:t> קיים הרשימה תתעדכן על פי הקיימים וניתן יהיה להוסיף חדשים</a:t>
            </a:r>
            <a:endParaRPr lang="en-US" sz="1000" dirty="0">
              <a:solidFill>
                <a:schemeClr val="tx1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61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10" grpId="0" animBg="1"/>
      <p:bldP spid="15" grpId="0" animBg="1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00400" y="2038350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Bar Option in document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69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599" y="-16228"/>
            <a:ext cx="6429375" cy="51435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7786" y="285750"/>
            <a:ext cx="155408" cy="155408"/>
          </a:xfrm>
          <a:prstGeom prst="rect">
            <a:avLst/>
          </a:prstGeom>
        </p:spPr>
      </p:pic>
      <p:grpSp>
        <p:nvGrpSpPr>
          <p:cNvPr id="62" name="Group 61"/>
          <p:cNvGrpSpPr/>
          <p:nvPr/>
        </p:nvGrpSpPr>
        <p:grpSpPr>
          <a:xfrm>
            <a:off x="2630310" y="971550"/>
            <a:ext cx="2627489" cy="3810000"/>
            <a:chOff x="2628900" y="714375"/>
            <a:chExt cx="3919538" cy="4169569"/>
          </a:xfrm>
        </p:grpSpPr>
        <p:cxnSp>
          <p:nvCxnSpPr>
            <p:cNvPr id="63" name="Straight Connector 62"/>
            <p:cNvCxnSpPr/>
            <p:nvPr/>
          </p:nvCxnSpPr>
          <p:spPr>
            <a:xfrm flipH="1">
              <a:off x="2628900" y="714375"/>
              <a:ext cx="2381" cy="4169569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6543675" y="714375"/>
              <a:ext cx="4763" cy="4162425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2628900" y="714375"/>
              <a:ext cx="3914775" cy="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6117" l="9412" r="94118">
                        <a14:foregroundMark x1="38824" y1="40777" x2="38824" y2="40777"/>
                        <a14:foregroundMark x1="63529" y1="52427" x2="63529" y2="52427"/>
                        <a14:foregroundMark x1="35294" y1="57282" x2="35294" y2="57282"/>
                        <a14:foregroundMark x1="30588" y1="28155" x2="30588" y2="28155"/>
                        <a14:backgroundMark x1="62353" y1="20388" x2="62353" y2="203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4201" y="2224087"/>
            <a:ext cx="243572" cy="295152"/>
          </a:xfrm>
          <a:prstGeom prst="rect">
            <a:avLst/>
          </a:prstGeom>
        </p:spPr>
      </p:pic>
      <p:sp>
        <p:nvSpPr>
          <p:cNvPr id="47" name="Rounded Rectangular Callout 46"/>
          <p:cNvSpPr/>
          <p:nvPr/>
        </p:nvSpPr>
        <p:spPr>
          <a:xfrm>
            <a:off x="1378265" y="1709737"/>
            <a:ext cx="2743200" cy="1066800"/>
          </a:xfrm>
          <a:prstGeom prst="wedgeRoundRectCallout">
            <a:avLst>
              <a:gd name="adj1" fmla="val -16397"/>
              <a:gd name="adj2" fmla="val -120521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sz="1100" u="sng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Classification bar-</a:t>
            </a:r>
            <a:r>
              <a:rPr lang="he-IL" sz="1100" u="sng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0</a:t>
            </a:r>
            <a:endParaRPr lang="en-US" sz="1100" u="sng" kern="1200" dirty="0" smtClean="0">
              <a:solidFill>
                <a:schemeClr val="tx1">
                  <a:lumMod val="75000"/>
                  <a:lumOff val="25000"/>
                </a:schemeClr>
              </a:solidFill>
              <a:cs typeface="Arial" charset="0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Will show the different options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The option selected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The default policy attached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An “other” option for changing policy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6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1389 L 0.21563 -0.28704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81" y="-136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7786" y="285750"/>
            <a:ext cx="155408" cy="15540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362352" y="-52511"/>
            <a:ext cx="6429375" cy="5143500"/>
            <a:chOff x="1362352" y="-52511"/>
            <a:chExt cx="6429375" cy="51435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62352" y="-52511"/>
              <a:ext cx="6429375" cy="5143500"/>
            </a:xfrm>
            <a:prstGeom prst="rect">
              <a:avLst/>
            </a:prstGeom>
          </p:spPr>
        </p:pic>
        <p:grpSp>
          <p:nvGrpSpPr>
            <p:cNvPr id="62" name="Group 61"/>
            <p:cNvGrpSpPr/>
            <p:nvPr/>
          </p:nvGrpSpPr>
          <p:grpSpPr>
            <a:xfrm>
              <a:off x="2630310" y="971550"/>
              <a:ext cx="2627489" cy="3810000"/>
              <a:chOff x="2628900" y="714375"/>
              <a:chExt cx="3919538" cy="4169569"/>
            </a:xfrm>
          </p:grpSpPr>
          <p:cxnSp>
            <p:nvCxnSpPr>
              <p:cNvPr id="63" name="Straight Connector 62"/>
              <p:cNvCxnSpPr/>
              <p:nvPr/>
            </p:nvCxnSpPr>
            <p:spPr>
              <a:xfrm flipH="1">
                <a:off x="2628900" y="714375"/>
                <a:ext cx="2381" cy="4169569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6543675" y="714375"/>
                <a:ext cx="4763" cy="4162425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2628900" y="714375"/>
                <a:ext cx="3914775" cy="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11110" y="633711"/>
              <a:ext cx="6369328" cy="11239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19020" y="633711"/>
              <a:ext cx="2641602" cy="2638425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7786" y="241486"/>
            <a:ext cx="155408" cy="155408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6570133" y="425864"/>
            <a:ext cx="139056" cy="139056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7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571505"/>
            <a:ext cx="4953000" cy="4400549"/>
          </a:xfrm>
        </p:spPr>
        <p:txBody>
          <a:bodyPr/>
          <a:lstStyle/>
          <a:p>
            <a:pPr marL="266700" indent="-266700" algn="l" rtl="0"/>
            <a:r>
              <a:rPr lang="en-US" sz="1600" dirty="0" smtClean="0">
                <a:hlinkClick r:id="rId2" action="ppaction://hlinksldjump"/>
              </a:rPr>
              <a:t>System Goals</a:t>
            </a:r>
            <a:endParaRPr lang="he-IL" sz="1600" dirty="0" smtClean="0"/>
          </a:p>
          <a:p>
            <a:pPr marL="266700" indent="-266700" algn="l" rtl="0"/>
            <a:r>
              <a:rPr lang="en-US" sz="1600" dirty="0" smtClean="0">
                <a:hlinkClick r:id="rId3" action="ppaction://hlinksldjump"/>
              </a:rPr>
              <a:t>Users Profile</a:t>
            </a:r>
            <a:endParaRPr lang="en-US" sz="1600" dirty="0" smtClean="0"/>
          </a:p>
          <a:p>
            <a:r>
              <a:rPr lang="en-IN" sz="1600" dirty="0" smtClean="0">
                <a:hlinkClick r:id="rId4" action="ppaction://hlinksldjump"/>
              </a:rPr>
              <a:t>Objectives</a:t>
            </a:r>
            <a:endParaRPr lang="en-IN" sz="1600" dirty="0" smtClean="0"/>
          </a:p>
          <a:p>
            <a:r>
              <a:rPr lang="en-US" sz="1600" dirty="0" smtClean="0">
                <a:hlinkClick r:id="rId5" action="ppaction://hlinksldjump"/>
              </a:rPr>
              <a:t>Users </a:t>
            </a:r>
            <a:r>
              <a:rPr lang="en-US" sz="1600" dirty="0">
                <a:hlinkClick r:id="rId5" action="ppaction://hlinksldjump"/>
              </a:rPr>
              <a:t>Main </a:t>
            </a:r>
            <a:r>
              <a:rPr lang="en-US" sz="1600" dirty="0" smtClean="0">
                <a:hlinkClick r:id="rId5" action="ppaction://hlinksldjump"/>
              </a:rPr>
              <a:t>Tasks</a:t>
            </a:r>
            <a:endParaRPr lang="en-US" sz="1600" dirty="0" smtClean="0"/>
          </a:p>
          <a:p>
            <a:r>
              <a:rPr lang="en-US" sz="1600" dirty="0" smtClean="0">
                <a:hlinkClick r:id="rId6" action="ppaction://hlinksldjump"/>
              </a:rPr>
              <a:t>Workflow</a:t>
            </a:r>
            <a:endParaRPr lang="en-US" sz="1600" dirty="0"/>
          </a:p>
          <a:p>
            <a:pPr marL="266700" indent="-266700" algn="l" rtl="0"/>
            <a:r>
              <a:rPr lang="en-US" sz="1600" dirty="0" smtClean="0">
                <a:hlinkClick r:id="rId7" action="ppaction://hlinksldjump"/>
              </a:rPr>
              <a:t>User Requirements</a:t>
            </a:r>
            <a:endParaRPr lang="he-IL" sz="1600" dirty="0" smtClean="0"/>
          </a:p>
          <a:p>
            <a:pPr marL="266700" indent="-266700" algn="l" rtl="0"/>
            <a:r>
              <a:rPr lang="en-US" sz="1600" dirty="0" smtClean="0">
                <a:hlinkClick r:id="rId8" action="ppaction://hlinksldjump"/>
              </a:rPr>
              <a:t>UI Specific Requirements</a:t>
            </a:r>
            <a:endParaRPr lang="he-IL" sz="1600" dirty="0" smtClean="0"/>
          </a:p>
          <a:p>
            <a:pPr marL="266700" indent="-266700" algn="l" rtl="0"/>
            <a:endParaRPr lang="he-IL" sz="1600" dirty="0" smtClean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Table of Content</a:t>
            </a:r>
            <a:endParaRPr lang="en-US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5168900" y="573976"/>
            <a:ext cx="3962400" cy="4400549"/>
          </a:xfrm>
          <a:prstGeom prst="rect">
            <a:avLst/>
          </a:prstGeom>
        </p:spPr>
        <p:txBody>
          <a:bodyPr lIns="43935" tIns="21969" rIns="43935" bIns="21969"/>
          <a:lstStyle>
            <a:lvl1pPr marL="109840" marR="0" indent="-109840" algn="r" defTabSz="439363" rtl="1" eaLnBrk="1" fontAlgn="auto" latinLnBrk="0" hangingPunct="1">
              <a:lnSpc>
                <a:spcPct val="150000"/>
              </a:lnSpc>
              <a:spcBef>
                <a:spcPts val="481"/>
              </a:spcBef>
              <a:spcAft>
                <a:spcPts val="0"/>
              </a:spcAft>
              <a:buClr>
                <a:srgbClr val="00AFDE"/>
              </a:buClr>
              <a:buSzPct val="150000"/>
              <a:buFont typeface="Calibri" panose="020F0502020204030204" pitchFamily="34" charset="0"/>
              <a:buChar char="•"/>
              <a:tabLst/>
              <a:defRPr sz="1200" kern="1200">
                <a:solidFill>
                  <a:srgbClr val="85858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29520" indent="-109840" algn="r" rtl="1" eaLnBrk="1" fontAlgn="base" hangingPunct="1">
              <a:lnSpc>
                <a:spcPct val="150000"/>
              </a:lnSpc>
              <a:spcBef>
                <a:spcPts val="240"/>
              </a:spcBef>
              <a:spcAft>
                <a:spcPct val="0"/>
              </a:spcAft>
              <a:buClr>
                <a:srgbClr val="00AFDE"/>
              </a:buClr>
              <a:buSzPct val="150000"/>
              <a:buFont typeface="Calibri" panose="020F0502020204030204" pitchFamily="34" charset="0"/>
              <a:buChar char="•"/>
              <a:defRPr sz="1100" kern="1200">
                <a:solidFill>
                  <a:srgbClr val="85858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549203" indent="-109840" algn="r" rtl="1" eaLnBrk="1" fontAlgn="base" hangingPunct="1">
              <a:lnSpc>
                <a:spcPct val="150000"/>
              </a:lnSpc>
              <a:spcBef>
                <a:spcPts val="240"/>
              </a:spcBef>
              <a:spcAft>
                <a:spcPct val="0"/>
              </a:spcAft>
              <a:buClr>
                <a:srgbClr val="00AFDE"/>
              </a:buClr>
              <a:buSzPct val="150000"/>
              <a:buFont typeface="Calibri" panose="020F0502020204030204" pitchFamily="34" charset="0"/>
              <a:buChar char="•"/>
              <a:defRPr sz="1100" kern="1200">
                <a:solidFill>
                  <a:srgbClr val="85858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768883" indent="-109840" algn="r" rtl="1" eaLnBrk="1" fontAlgn="base" hangingPunct="1">
              <a:lnSpc>
                <a:spcPct val="150000"/>
              </a:lnSpc>
              <a:spcBef>
                <a:spcPts val="240"/>
              </a:spcBef>
              <a:spcAft>
                <a:spcPct val="0"/>
              </a:spcAft>
              <a:buClr>
                <a:srgbClr val="00AFDE"/>
              </a:buClr>
              <a:buSzPct val="150000"/>
              <a:buFont typeface="Calibri" panose="020F0502020204030204" pitchFamily="34" charset="0"/>
              <a:buChar char="•"/>
              <a:defRPr sz="1100" kern="1200">
                <a:solidFill>
                  <a:srgbClr val="85858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988565" indent="-109840" algn="r" rtl="1" eaLnBrk="1" fontAlgn="base" hangingPunct="1">
              <a:lnSpc>
                <a:spcPct val="150000"/>
              </a:lnSpc>
              <a:spcBef>
                <a:spcPts val="240"/>
              </a:spcBef>
              <a:spcAft>
                <a:spcPct val="0"/>
              </a:spcAft>
              <a:buClr>
                <a:srgbClr val="00AFDE"/>
              </a:buClr>
              <a:buSzPct val="150000"/>
              <a:buFont typeface="Calibri" panose="020F0502020204030204" pitchFamily="34" charset="0"/>
              <a:buChar char="•"/>
              <a:defRPr sz="1100" kern="1200">
                <a:solidFill>
                  <a:srgbClr val="85858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208420" indent="-109856" algn="r" defTabSz="439426" rtl="1" eaLnBrk="1" latinLnBrk="0" hangingPunct="1">
              <a:lnSpc>
                <a:spcPct val="90000"/>
              </a:lnSpc>
              <a:spcBef>
                <a:spcPts val="24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8133" indent="-109856" algn="r" defTabSz="439426" rtl="1" eaLnBrk="1" latinLnBrk="0" hangingPunct="1">
              <a:lnSpc>
                <a:spcPct val="90000"/>
              </a:lnSpc>
              <a:spcBef>
                <a:spcPts val="24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7846" indent="-109856" algn="r" defTabSz="439426" rtl="1" eaLnBrk="1" latinLnBrk="0" hangingPunct="1">
              <a:lnSpc>
                <a:spcPct val="90000"/>
              </a:lnSpc>
              <a:spcBef>
                <a:spcPts val="24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7558" indent="-109856" algn="r" defTabSz="439426" rtl="1" eaLnBrk="1" latinLnBrk="0" hangingPunct="1">
              <a:lnSpc>
                <a:spcPct val="90000"/>
              </a:lnSpc>
              <a:spcBef>
                <a:spcPts val="24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indent="-266700" algn="l" rtl="0">
              <a:buFont typeface="Arial" panose="020B0604020202020204" pitchFamily="34" charset="0"/>
              <a:buChar char="•"/>
            </a:pPr>
            <a:r>
              <a:rPr lang="en-US" sz="1600" dirty="0" smtClean="0">
                <a:hlinkClick r:id="" action="ppaction://noaction"/>
              </a:rPr>
              <a:t>Task Analysis</a:t>
            </a:r>
            <a:endParaRPr lang="he-IL" sz="1600" dirty="0" smtClean="0"/>
          </a:p>
          <a:p>
            <a:pPr marL="266700" indent="-266700" algn="l" rtl="0">
              <a:buFont typeface="Arial" panose="020B0604020202020204" pitchFamily="34" charset="0"/>
              <a:buChar char="•"/>
            </a:pPr>
            <a:r>
              <a:rPr lang="en-US" sz="1600" dirty="0" smtClean="0">
                <a:hlinkClick r:id="rId9" action="ppaction://hlinksldjump"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32845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7786" y="285750"/>
            <a:ext cx="155408" cy="15540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362352" y="-52511"/>
            <a:ext cx="6429375" cy="5143500"/>
            <a:chOff x="1362352" y="-52511"/>
            <a:chExt cx="6429375" cy="51435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62352" y="-52511"/>
              <a:ext cx="6429375" cy="5143500"/>
            </a:xfrm>
            <a:prstGeom prst="rect">
              <a:avLst/>
            </a:prstGeom>
          </p:spPr>
        </p:pic>
        <p:grpSp>
          <p:nvGrpSpPr>
            <p:cNvPr id="62" name="Group 61"/>
            <p:cNvGrpSpPr/>
            <p:nvPr/>
          </p:nvGrpSpPr>
          <p:grpSpPr>
            <a:xfrm>
              <a:off x="2630310" y="971550"/>
              <a:ext cx="2627489" cy="3810000"/>
              <a:chOff x="2628900" y="714375"/>
              <a:chExt cx="3919538" cy="4169569"/>
            </a:xfrm>
          </p:grpSpPr>
          <p:cxnSp>
            <p:nvCxnSpPr>
              <p:cNvPr id="63" name="Straight Connector 62"/>
              <p:cNvCxnSpPr/>
              <p:nvPr/>
            </p:nvCxnSpPr>
            <p:spPr>
              <a:xfrm flipH="1">
                <a:off x="2628900" y="714375"/>
                <a:ext cx="2381" cy="4169569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6543675" y="714375"/>
                <a:ext cx="4763" cy="4162425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2628900" y="714375"/>
                <a:ext cx="3914775" cy="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11110" y="633711"/>
              <a:ext cx="6369328" cy="11239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19020" y="633711"/>
              <a:ext cx="2641602" cy="2638425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7786" y="241486"/>
            <a:ext cx="155408" cy="155408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6570133" y="425864"/>
            <a:ext cx="139056" cy="139056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3200" y="819150"/>
            <a:ext cx="3324225" cy="36759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6117" l="9412" r="94118">
                        <a14:foregroundMark x1="38824" y1="40777" x2="38824" y2="40777"/>
                        <a14:foregroundMark x1="63529" y1="52427" x2="63529" y2="52427"/>
                        <a14:foregroundMark x1="35294" y1="57282" x2="35294" y2="57282"/>
                        <a14:foregroundMark x1="30588" y1="28155" x2="30588" y2="28155"/>
                        <a14:backgroundMark x1="62353" y1="20388" x2="62353" y2="203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4201" y="2224087"/>
            <a:ext cx="243572" cy="2951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0622" y="819149"/>
            <a:ext cx="3324225" cy="147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17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1389 L 0.19931 -0.37839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65" y="-18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7786" y="285750"/>
            <a:ext cx="155408" cy="15540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362352" y="-52511"/>
            <a:ext cx="6429375" cy="5143500"/>
            <a:chOff x="1362352" y="-52511"/>
            <a:chExt cx="6429375" cy="51435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62352" y="-52511"/>
              <a:ext cx="6429375" cy="5143500"/>
            </a:xfrm>
            <a:prstGeom prst="rect">
              <a:avLst/>
            </a:prstGeom>
          </p:spPr>
        </p:pic>
        <p:grpSp>
          <p:nvGrpSpPr>
            <p:cNvPr id="62" name="Group 61"/>
            <p:cNvGrpSpPr/>
            <p:nvPr/>
          </p:nvGrpSpPr>
          <p:grpSpPr>
            <a:xfrm>
              <a:off x="2630310" y="971550"/>
              <a:ext cx="2627489" cy="3810000"/>
              <a:chOff x="2628900" y="714375"/>
              <a:chExt cx="3919538" cy="4169569"/>
            </a:xfrm>
          </p:grpSpPr>
          <p:cxnSp>
            <p:nvCxnSpPr>
              <p:cNvPr id="63" name="Straight Connector 62"/>
              <p:cNvCxnSpPr/>
              <p:nvPr/>
            </p:nvCxnSpPr>
            <p:spPr>
              <a:xfrm flipH="1">
                <a:off x="2628900" y="714375"/>
                <a:ext cx="2381" cy="4169569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6543675" y="714375"/>
                <a:ext cx="4763" cy="4162425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2628900" y="714375"/>
                <a:ext cx="3914775" cy="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11110" y="633711"/>
              <a:ext cx="6369328" cy="11239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19020" y="633711"/>
              <a:ext cx="2641602" cy="2638425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7786" y="241486"/>
            <a:ext cx="155408" cy="155408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6570133" y="425864"/>
            <a:ext cx="139056" cy="139056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6117" l="9412" r="94118">
                        <a14:foregroundMark x1="38824" y1="40777" x2="38824" y2="40777"/>
                        <a14:foregroundMark x1="63529" y1="52427" x2="63529" y2="52427"/>
                        <a14:foregroundMark x1="35294" y1="57282" x2="35294" y2="57282"/>
                        <a14:foregroundMark x1="30588" y1="28155" x2="30588" y2="28155"/>
                        <a14:backgroundMark x1="62353" y1="20388" x2="62353" y2="203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4201" y="2224087"/>
            <a:ext cx="243572" cy="29515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9759" y="898822"/>
            <a:ext cx="3305392" cy="36385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0622" y="819149"/>
            <a:ext cx="3324225" cy="147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43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1389 L 0.19931 -0.37839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65" y="-18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76439" y="211455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Mail – Bar Options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77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ular Callout 5"/>
          <p:cNvSpPr/>
          <p:nvPr/>
        </p:nvSpPr>
        <p:spPr>
          <a:xfrm>
            <a:off x="2667000" y="1276350"/>
            <a:ext cx="1976472" cy="533400"/>
          </a:xfrm>
          <a:prstGeom prst="wedgeRoundRectCallout">
            <a:avLst>
              <a:gd name="adj1" fmla="val -107991"/>
              <a:gd name="adj2" fmla="val -67266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sz="1000" dirty="0" smtClean="0">
                <a:solidFill>
                  <a:schemeClr val="tx1"/>
                </a:solidFill>
                <a:cs typeface="Arial" charset="0"/>
              </a:rPr>
              <a:t>Send- will open popup for protection before sending mail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0166" y="269575"/>
            <a:ext cx="155408" cy="155408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6705600" y="1009650"/>
            <a:ext cx="1976472" cy="304800"/>
          </a:xfrm>
          <a:prstGeom prst="wedgeRoundRectCallout">
            <a:avLst>
              <a:gd name="adj1" fmla="val -63654"/>
              <a:gd name="adj2" fmla="val -246285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sz="1000" dirty="0" smtClean="0">
                <a:solidFill>
                  <a:schemeClr val="tx1"/>
                </a:solidFill>
                <a:cs typeface="Arial" charset="0"/>
              </a:rPr>
              <a:t>Open protection options</a:t>
            </a:r>
          </a:p>
        </p:txBody>
      </p:sp>
    </p:spTree>
    <p:extLst>
      <p:ext uri="{BB962C8B-B14F-4D97-AF65-F5344CB8AC3E}">
        <p14:creationId xmlns:p14="http://schemas.microsoft.com/office/powerpoint/2010/main" val="314163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7312" y="0"/>
            <a:ext cx="6429375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486400" y="971550"/>
            <a:ext cx="609600" cy="72562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P1</a:t>
            </a:r>
          </a:p>
          <a:p>
            <a:pPr algn="l"/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P4</a:t>
            </a:r>
          </a:p>
          <a:p>
            <a:pPr algn="l"/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P5</a:t>
            </a:r>
          </a:p>
          <a:p>
            <a:pPr algn="l"/>
            <a:r>
              <a:rPr lang="en-US" sz="800" dirty="0" smtClean="0">
                <a:solidFill>
                  <a:schemeClr val="tx1"/>
                </a:solidFill>
              </a:rPr>
              <a:t>P6</a:t>
            </a:r>
          </a:p>
          <a:p>
            <a:pPr algn="l"/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P7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2667000" y="2114550"/>
            <a:ext cx="1143000" cy="304800"/>
          </a:xfrm>
          <a:prstGeom prst="wedgeRoundRectCallout">
            <a:avLst>
              <a:gd name="adj1" fmla="val -16908"/>
              <a:gd name="adj2" fmla="val -415035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sz="1000" dirty="0" smtClean="0">
                <a:solidFill>
                  <a:schemeClr val="tx1"/>
                </a:solidFill>
                <a:cs typeface="Arial" charset="0"/>
              </a:rPr>
              <a:t>Classification bar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5295900" y="2114550"/>
            <a:ext cx="990600" cy="304800"/>
          </a:xfrm>
          <a:prstGeom prst="wedgeRoundRectCallout">
            <a:avLst>
              <a:gd name="adj1" fmla="val 39823"/>
              <a:gd name="adj2" fmla="val -440035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sz="1000" dirty="0" smtClean="0">
                <a:solidFill>
                  <a:schemeClr val="tx1"/>
                </a:solidFill>
                <a:cs typeface="Arial" charset="0"/>
              </a:rPr>
              <a:t>Policy Details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5734050" y="2459738"/>
            <a:ext cx="1104900" cy="304800"/>
          </a:xfrm>
          <a:prstGeom prst="wedgeRoundRectCallout">
            <a:avLst>
              <a:gd name="adj1" fmla="val 19631"/>
              <a:gd name="adj2" fmla="val -552535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sz="1000" dirty="0" smtClean="0">
                <a:solidFill>
                  <a:schemeClr val="tx1"/>
                </a:solidFill>
                <a:cs typeface="Arial" charset="0"/>
              </a:rPr>
              <a:t>Add new policy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5828071" y="265015"/>
            <a:ext cx="990600" cy="304800"/>
          </a:xfrm>
          <a:prstGeom prst="wedgeRoundRectCallout">
            <a:avLst>
              <a:gd name="adj1" fmla="val 34649"/>
              <a:gd name="adj2" fmla="val 129607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sz="1000" dirty="0" smtClean="0">
                <a:solidFill>
                  <a:schemeClr val="tx1"/>
                </a:solidFill>
                <a:cs typeface="Arial" charset="0"/>
              </a:rPr>
              <a:t>Protect attachments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7391400" y="1800532"/>
            <a:ext cx="990600" cy="304800"/>
          </a:xfrm>
          <a:prstGeom prst="wedgeRoundRectCallout">
            <a:avLst>
              <a:gd name="adj1" fmla="val -22521"/>
              <a:gd name="adj2" fmla="val -349321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sz="1000" dirty="0" smtClean="0">
                <a:solidFill>
                  <a:schemeClr val="tx1"/>
                </a:solidFill>
                <a:cs typeface="Arial" charset="0"/>
              </a:rPr>
              <a:t>Protect &amp; send</a:t>
            </a:r>
          </a:p>
        </p:txBody>
      </p:sp>
    </p:spTree>
    <p:extLst>
      <p:ext uri="{BB962C8B-B14F-4D97-AF65-F5344CB8AC3E}">
        <p14:creationId xmlns:p14="http://schemas.microsoft.com/office/powerpoint/2010/main" val="134754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7312" y="0"/>
            <a:ext cx="64293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05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7312" y="0"/>
            <a:ext cx="6429375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0" y="1258538"/>
            <a:ext cx="2895600" cy="32340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7049" y="1268361"/>
            <a:ext cx="2961225" cy="1579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9743" y="769990"/>
            <a:ext cx="170399" cy="209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6894" y="1897673"/>
            <a:ext cx="450505" cy="29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7312" y="0"/>
            <a:ext cx="6429375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5094" y="1268361"/>
            <a:ext cx="3075558" cy="34432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5094" y="1276350"/>
            <a:ext cx="3154314" cy="1682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0968" y="782279"/>
            <a:ext cx="190500" cy="190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0" y="1962151"/>
            <a:ext cx="624252" cy="2286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5943600" y="2190751"/>
            <a:ext cx="95831" cy="95250"/>
            <a:chOff x="5715000" y="2114549"/>
            <a:chExt cx="172497" cy="17145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15000" y="2114549"/>
              <a:ext cx="172497" cy="171451"/>
            </a:xfrm>
            <a:prstGeom prst="rect">
              <a:avLst/>
            </a:prstGeom>
            <a:ln w="3175">
              <a:solidFill>
                <a:schemeClr val="accent1"/>
              </a:solidFill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5830592" y="2200274"/>
              <a:ext cx="45719" cy="52492"/>
            </a:xfrm>
            <a:prstGeom prst="rect">
              <a:avLst/>
            </a:prstGeom>
          </p:spPr>
        </p:pic>
      </p:grpSp>
      <p:sp>
        <p:nvSpPr>
          <p:cNvPr id="13" name="Rounded Rectangular Callout 12"/>
          <p:cNvSpPr/>
          <p:nvPr/>
        </p:nvSpPr>
        <p:spPr>
          <a:xfrm>
            <a:off x="6033216" y="2946374"/>
            <a:ext cx="2895601" cy="457200"/>
          </a:xfrm>
          <a:prstGeom prst="wedgeRoundRectCallout">
            <a:avLst>
              <a:gd name="adj1" fmla="val -54372"/>
              <a:gd name="adj2" fmla="val -140081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Will able to search a specific role inside the existing list. Will “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search” </a:t>
            </a:r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and show results after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on the magnifying </a:t>
            </a:r>
            <a:endParaRPr lang="he-IL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ounded Rectangular Callout 13"/>
          <p:cNvSpPr/>
          <p:nvPr/>
        </p:nvSpPr>
        <p:spPr>
          <a:xfrm>
            <a:off x="5519483" y="3853810"/>
            <a:ext cx="2895601" cy="457200"/>
          </a:xfrm>
          <a:prstGeom prst="wedgeRoundRectCallout">
            <a:avLst>
              <a:gd name="adj1" fmla="val -55074"/>
              <a:gd name="adj2" fmla="val -184339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When creating a new policy the ROLE window will open empty</a:t>
            </a:r>
            <a:endParaRPr lang="he-IL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ounded Rectangular Callout 14"/>
          <p:cNvSpPr/>
          <p:nvPr/>
        </p:nvSpPr>
        <p:spPr>
          <a:xfrm>
            <a:off x="6189408" y="1638576"/>
            <a:ext cx="2895601" cy="457200"/>
          </a:xfrm>
          <a:prstGeom prst="wedgeRoundRectCallout">
            <a:avLst>
              <a:gd name="adj1" fmla="val -55785"/>
              <a:gd name="adj2" fmla="val 74272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Add new people into ROLES list- will open a separate dialog</a:t>
            </a:r>
            <a:endParaRPr lang="he-IL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714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7312" y="0"/>
            <a:ext cx="6429375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57312" y="1200150"/>
            <a:ext cx="6338888" cy="365760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3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7937" y="2114550"/>
            <a:ext cx="3176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Mail – Attachments options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One attachment editing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90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Expert evaluation- Presenting learning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conclusion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Basic concept aspects</a:t>
            </a:r>
          </a:p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Optional concept for documents security level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taging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Main Screen- Classification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Sub screens- Policy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Search other policy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Policy data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change</a:t>
            </a:r>
          </a:p>
          <a:p>
            <a:pPr lvl="1"/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62200" y="1276350"/>
            <a:ext cx="4391025" cy="35718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75345" y="2257425"/>
            <a:ext cx="4343400" cy="16118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75345" y="1539182"/>
            <a:ext cx="1416142" cy="184666"/>
          </a:xfrm>
          <a:prstGeom prst="rect">
            <a:avLst/>
          </a:prstGeom>
          <a:solidFill>
            <a:srgbClr val="49465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bg1">
                    <a:lumMod val="95000"/>
                  </a:schemeClr>
                </a:solidFill>
              </a:rPr>
              <a:t>ATTACHMENT CLASSIFICATION</a:t>
            </a:r>
            <a:endParaRPr lang="en-US" sz="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73383" y="2470875"/>
            <a:ext cx="13885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Finale </a:t>
            </a:r>
            <a:r>
              <a:rPr lang="en-US" sz="800" dirty="0" smtClean="0"/>
              <a:t>Version_slide_28…</a:t>
            </a:r>
            <a:endParaRPr lang="en-US" sz="800" dirty="0"/>
          </a:p>
        </p:txBody>
      </p:sp>
      <p:sp>
        <p:nvSpPr>
          <p:cNvPr id="15" name="TextBox 14"/>
          <p:cNvSpPr txBox="1"/>
          <p:nvPr/>
        </p:nvSpPr>
        <p:spPr>
          <a:xfrm>
            <a:off x="2773383" y="2691951"/>
            <a:ext cx="12522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email_bar_slide_41_04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2825" y="2484216"/>
            <a:ext cx="200025" cy="2000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486" y="2713782"/>
            <a:ext cx="200025" cy="20002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767498" y="2919133"/>
            <a:ext cx="1887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HLD Covertix v8 after </a:t>
            </a:r>
            <a:r>
              <a:rPr lang="en-US" sz="800" dirty="0" smtClean="0"/>
              <a:t>GUI concept …</a:t>
            </a:r>
            <a:endParaRPr lang="en-US" sz="8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1354" y="2932340"/>
            <a:ext cx="176626" cy="19526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2385796" y="2470372"/>
            <a:ext cx="4332949" cy="680247"/>
            <a:chOff x="2400083" y="1336897"/>
            <a:chExt cx="4389419" cy="68024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2400083" y="1561512"/>
              <a:ext cx="436742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420505" y="1779901"/>
              <a:ext cx="436742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422073" y="2017144"/>
              <a:ext cx="436742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408551" y="1336897"/>
              <a:ext cx="436742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/>
          <p:cNvSpPr/>
          <p:nvPr/>
        </p:nvSpPr>
        <p:spPr>
          <a:xfrm>
            <a:off x="2380926" y="2483406"/>
            <a:ext cx="4359070" cy="213869"/>
          </a:xfrm>
          <a:prstGeom prst="rect">
            <a:avLst/>
          </a:prstGeom>
          <a:solidFill>
            <a:schemeClr val="accent1">
              <a:lumMod val="75000"/>
              <a:alpha val="2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5904" y="3335882"/>
            <a:ext cx="4391025" cy="533400"/>
          </a:xfrm>
          <a:prstGeom prst="rect">
            <a:avLst/>
          </a:prstGeom>
          <a:ln>
            <a:noFill/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0644" y="2324107"/>
            <a:ext cx="104775" cy="3048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6295" y="3857625"/>
            <a:ext cx="4400550" cy="9906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4891" y="4448748"/>
            <a:ext cx="1235753" cy="314325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700713" y="4670740"/>
            <a:ext cx="82266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Re-Protect &amp; Save</a:t>
            </a:r>
            <a:endParaRPr lang="en-US" sz="6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6825" y="4379172"/>
            <a:ext cx="322633" cy="322633"/>
          </a:xfrm>
          <a:prstGeom prst="rect">
            <a:avLst/>
          </a:prstGeom>
        </p:spPr>
      </p:pic>
      <p:sp>
        <p:nvSpPr>
          <p:cNvPr id="43" name="Rounded Rectangular Callout 42"/>
          <p:cNvSpPr/>
          <p:nvPr/>
        </p:nvSpPr>
        <p:spPr>
          <a:xfrm rot="20716366">
            <a:off x="200025" y="1509980"/>
            <a:ext cx="1828800" cy="457200"/>
          </a:xfrm>
          <a:prstGeom prst="wedgeRoundRectCallout">
            <a:avLst>
              <a:gd name="adj1" fmla="val 50821"/>
              <a:gd name="adj2" fmla="val -19979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Editing </a:t>
            </a:r>
            <a:r>
              <a:rPr lang="en-US" sz="12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one attachment</a:t>
            </a:r>
            <a:endParaRPr lang="he-IL" sz="1200" b="1" u="sng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2454203" y="2548663"/>
            <a:ext cx="114957" cy="520100"/>
            <a:chOff x="3170363" y="2591868"/>
            <a:chExt cx="114957" cy="520100"/>
          </a:xfrm>
        </p:grpSpPr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0363" y="2786995"/>
              <a:ext cx="98009" cy="103774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0363" y="3008194"/>
              <a:ext cx="98009" cy="103774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 userDrawn="1"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5582" y="2591868"/>
              <a:ext cx="109738" cy="95106"/>
            </a:xfrm>
            <a:prstGeom prst="rect">
              <a:avLst/>
            </a:prstGeom>
          </p:spPr>
        </p:pic>
      </p:grpSp>
      <p:sp>
        <p:nvSpPr>
          <p:cNvPr id="2" name="Oval 1"/>
          <p:cNvSpPr/>
          <p:nvPr/>
        </p:nvSpPr>
        <p:spPr>
          <a:xfrm>
            <a:off x="6411046" y="2538759"/>
            <a:ext cx="112328" cy="10197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411046" y="2986156"/>
            <a:ext cx="112328" cy="10197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411046" y="2750206"/>
            <a:ext cx="112328" cy="10197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2674770" y="2233738"/>
            <a:ext cx="95410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ATTACHMENT NAME</a:t>
            </a:r>
            <a:endParaRPr lang="en-US" sz="600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678" y="2285103"/>
            <a:ext cx="98009" cy="103774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2461653" y="2257941"/>
            <a:ext cx="29848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smtClean="0"/>
              <a:t>ALL</a:t>
            </a:r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5591701" y="3451165"/>
            <a:ext cx="218023" cy="218023"/>
            <a:chOff x="5821090" y="2340085"/>
            <a:chExt cx="218023" cy="218023"/>
          </a:xfrm>
        </p:grpSpPr>
        <p:sp>
          <p:nvSpPr>
            <p:cNvPr id="53" name="Oval 52"/>
            <p:cNvSpPr/>
            <p:nvPr/>
          </p:nvSpPr>
          <p:spPr>
            <a:xfrm>
              <a:off x="5821090" y="2340085"/>
              <a:ext cx="218023" cy="2180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00" dist="38100" dir="2700000" sx="88000" sy="88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881659" y="2383069"/>
              <a:ext cx="119354" cy="119354"/>
            </a:xfrm>
            <a:prstGeom prst="rect">
              <a:avLst/>
            </a:prstGeom>
          </p:spPr>
        </p:pic>
      </p:grpSp>
      <p:sp>
        <p:nvSpPr>
          <p:cNvPr id="55" name="Rectangle 54"/>
          <p:cNvSpPr/>
          <p:nvPr/>
        </p:nvSpPr>
        <p:spPr>
          <a:xfrm>
            <a:off x="5091113" y="3494149"/>
            <a:ext cx="152400" cy="1750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2685842" y="1325314"/>
            <a:ext cx="1505157" cy="184666"/>
          </a:xfrm>
          <a:prstGeom prst="rect">
            <a:avLst/>
          </a:prstGeom>
          <a:solidFill>
            <a:srgbClr val="494654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600" b="1" dirty="0" smtClean="0">
                <a:solidFill>
                  <a:schemeClr val="bg1">
                    <a:lumMod val="95000"/>
                  </a:schemeClr>
                </a:solidFill>
              </a:rPr>
              <a:t>Mail Subject</a:t>
            </a:r>
            <a:endParaRPr lang="en-US" sz="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793"/>
          <a:stretch/>
        </p:blipFill>
        <p:spPr>
          <a:xfrm>
            <a:off x="6555431" y="742949"/>
            <a:ext cx="282027" cy="287915"/>
          </a:xfrm>
          <a:prstGeom prst="rect">
            <a:avLst/>
          </a:prstGeom>
        </p:spPr>
      </p:pic>
      <p:sp>
        <p:nvSpPr>
          <p:cNvPr id="41" name="Rounded Rectangular Callout 40"/>
          <p:cNvSpPr/>
          <p:nvPr/>
        </p:nvSpPr>
        <p:spPr>
          <a:xfrm>
            <a:off x="6832092" y="1465478"/>
            <a:ext cx="1828800" cy="457200"/>
          </a:xfrm>
          <a:prstGeom prst="wedgeRoundRectCallout">
            <a:avLst>
              <a:gd name="adj1" fmla="val -54892"/>
              <a:gd name="adj2" fmla="val -160173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Open mail attachments calcification editing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355551" y="2470767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P10</a:t>
            </a:r>
            <a:endParaRPr lang="en-US" sz="800" dirty="0"/>
          </a:p>
        </p:txBody>
      </p:sp>
      <p:sp>
        <p:nvSpPr>
          <p:cNvPr id="46" name="TextBox 45"/>
          <p:cNvSpPr txBox="1"/>
          <p:nvPr/>
        </p:nvSpPr>
        <p:spPr>
          <a:xfrm>
            <a:off x="5285105" y="2220983"/>
            <a:ext cx="46679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POLICY</a:t>
            </a:r>
            <a:endParaRPr lang="en-US" sz="600" dirty="0"/>
          </a:p>
        </p:txBody>
      </p:sp>
      <p:sp>
        <p:nvSpPr>
          <p:cNvPr id="56" name="TextBox 55"/>
          <p:cNvSpPr txBox="1"/>
          <p:nvPr/>
        </p:nvSpPr>
        <p:spPr>
          <a:xfrm>
            <a:off x="5376766" y="2687683"/>
            <a:ext cx="3113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P3</a:t>
            </a:r>
            <a:endParaRPr lang="en-US" sz="800" dirty="0"/>
          </a:p>
        </p:txBody>
      </p:sp>
      <p:sp>
        <p:nvSpPr>
          <p:cNvPr id="57" name="TextBox 56"/>
          <p:cNvSpPr txBox="1"/>
          <p:nvPr/>
        </p:nvSpPr>
        <p:spPr>
          <a:xfrm>
            <a:off x="5115476" y="2929419"/>
            <a:ext cx="7761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Open source</a:t>
            </a:r>
            <a:endParaRPr lang="en-US" sz="800" dirty="0"/>
          </a:p>
        </p:txBody>
      </p:sp>
      <p:sp>
        <p:nvSpPr>
          <p:cNvPr id="58" name="Rounded Rectangular Callout 57"/>
          <p:cNvSpPr/>
          <p:nvPr/>
        </p:nvSpPr>
        <p:spPr>
          <a:xfrm>
            <a:off x="4190999" y="3242928"/>
            <a:ext cx="2895601" cy="457200"/>
          </a:xfrm>
          <a:prstGeom prst="wedgeRoundRectCallout">
            <a:avLst>
              <a:gd name="adj1" fmla="val -53824"/>
              <a:gd name="adj2" fmla="val -187881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Long files names will appear with three dots</a:t>
            </a:r>
          </a:p>
          <a:p>
            <a:pPr algn="ctr"/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 tooltip will appear by mouse hover and will show the full name</a:t>
            </a:r>
          </a:p>
        </p:txBody>
      </p:sp>
    </p:spTree>
    <p:extLst>
      <p:ext uri="{BB962C8B-B14F-4D97-AF65-F5344CB8AC3E}">
        <p14:creationId xmlns:p14="http://schemas.microsoft.com/office/powerpoint/2010/main" val="158623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37479" y="1274218"/>
            <a:ext cx="4391025" cy="35718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50624" y="2255293"/>
            <a:ext cx="4343400" cy="16118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2765" y="2711650"/>
            <a:ext cx="200025" cy="200025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1961075" y="2468240"/>
            <a:ext cx="4332949" cy="680247"/>
            <a:chOff x="2400083" y="1336897"/>
            <a:chExt cx="4389419" cy="68024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2400083" y="1561512"/>
              <a:ext cx="436742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420505" y="1779901"/>
              <a:ext cx="436742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422073" y="2017144"/>
              <a:ext cx="436742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408551" y="1336897"/>
              <a:ext cx="436742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30" y="2025393"/>
            <a:ext cx="109738" cy="95106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1925871" y="2471036"/>
            <a:ext cx="4367429" cy="213869"/>
          </a:xfrm>
          <a:prstGeom prst="rect">
            <a:avLst/>
          </a:prstGeom>
          <a:solidFill>
            <a:schemeClr val="accent1">
              <a:lumMod val="7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1183" y="3333750"/>
            <a:ext cx="4391025" cy="53340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1574" y="3855493"/>
            <a:ext cx="4400550" cy="9906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3355351" y="2070031"/>
            <a:ext cx="2261490" cy="1176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14871" y="3455900"/>
            <a:ext cx="311304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P3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0170" y="4446616"/>
            <a:ext cx="1235753" cy="314325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275992" y="4668608"/>
            <a:ext cx="82266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Re-Protect &amp; Save</a:t>
            </a:r>
            <a:endParaRPr lang="en-US" sz="6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2104" y="4377040"/>
            <a:ext cx="322633" cy="322633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2047375" y="2527227"/>
            <a:ext cx="126846" cy="544485"/>
            <a:chOff x="3170363" y="2567483"/>
            <a:chExt cx="126846" cy="544485"/>
          </a:xfrm>
        </p:grpSpPr>
        <p:pic>
          <p:nvPicPr>
            <p:cNvPr id="40" name="Picture 39"/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0363" y="2567483"/>
              <a:ext cx="98009" cy="103774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0363" y="3008194"/>
              <a:ext cx="98009" cy="10377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87471" y="2810728"/>
              <a:ext cx="109738" cy="95106"/>
            </a:xfrm>
            <a:prstGeom prst="rect">
              <a:avLst/>
            </a:prstGeom>
          </p:spPr>
        </p:pic>
      </p:grpSp>
      <p:pic>
        <p:nvPicPr>
          <p:cNvPr id="50" name="Picture 49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8179" y="2315647"/>
            <a:ext cx="98009" cy="103774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2055154" y="2288485"/>
            <a:ext cx="29848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smtClean="0"/>
              <a:t>ALL</a:t>
            </a:r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5191592" y="3423294"/>
            <a:ext cx="218023" cy="218023"/>
            <a:chOff x="5821090" y="2340085"/>
            <a:chExt cx="218023" cy="218023"/>
          </a:xfrm>
        </p:grpSpPr>
        <p:sp>
          <p:nvSpPr>
            <p:cNvPr id="53" name="Oval 52"/>
            <p:cNvSpPr/>
            <p:nvPr/>
          </p:nvSpPr>
          <p:spPr>
            <a:xfrm>
              <a:off x="5821090" y="2340085"/>
              <a:ext cx="218023" cy="2180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00" dist="38100" dir="2700000" sx="88000" sy="88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1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881659" y="2383069"/>
              <a:ext cx="119354" cy="119354"/>
            </a:xfrm>
            <a:prstGeom prst="rect">
              <a:avLst/>
            </a:prstGeom>
          </p:spPr>
        </p:pic>
      </p:grpSp>
      <p:sp>
        <p:nvSpPr>
          <p:cNvPr id="55" name="Rectangle 54"/>
          <p:cNvSpPr/>
          <p:nvPr/>
        </p:nvSpPr>
        <p:spPr>
          <a:xfrm>
            <a:off x="4666392" y="3466278"/>
            <a:ext cx="152400" cy="1750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961483" y="1504940"/>
            <a:ext cx="1416142" cy="184666"/>
          </a:xfrm>
          <a:prstGeom prst="rect">
            <a:avLst/>
          </a:prstGeom>
          <a:solidFill>
            <a:srgbClr val="49465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bg1">
                    <a:lumMod val="95000"/>
                  </a:schemeClr>
                </a:solidFill>
              </a:rPr>
              <a:t>ATTACHMENT CLASSIFICATION</a:t>
            </a:r>
            <a:endParaRPr lang="en-US" sz="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71980" y="1291072"/>
            <a:ext cx="1505157" cy="184666"/>
          </a:xfrm>
          <a:prstGeom prst="rect">
            <a:avLst/>
          </a:prstGeom>
          <a:solidFill>
            <a:srgbClr val="494654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600" b="1" dirty="0" smtClean="0">
                <a:solidFill>
                  <a:schemeClr val="bg1">
                    <a:lumMod val="95000"/>
                  </a:schemeClr>
                </a:solidFill>
              </a:rPr>
              <a:t>Mail Subject</a:t>
            </a:r>
            <a:endParaRPr lang="en-US" sz="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793"/>
          <a:stretch/>
        </p:blipFill>
        <p:spPr>
          <a:xfrm>
            <a:off x="6555431" y="742949"/>
            <a:ext cx="282027" cy="287915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2345714" y="2471232"/>
            <a:ext cx="13885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Finale </a:t>
            </a:r>
            <a:r>
              <a:rPr lang="en-US" sz="800" dirty="0" smtClean="0"/>
              <a:t>Version_slide_28…</a:t>
            </a:r>
            <a:endParaRPr lang="en-US" sz="800" dirty="0"/>
          </a:p>
        </p:txBody>
      </p:sp>
      <p:sp>
        <p:nvSpPr>
          <p:cNvPr id="70" name="TextBox 69"/>
          <p:cNvSpPr txBox="1"/>
          <p:nvPr/>
        </p:nvSpPr>
        <p:spPr>
          <a:xfrm>
            <a:off x="2345714" y="2692308"/>
            <a:ext cx="12522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email_bar_slide_41_04</a:t>
            </a: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156" y="2484573"/>
            <a:ext cx="200025" cy="200025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9817" y="2714139"/>
            <a:ext cx="200025" cy="200025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2339829" y="2919490"/>
            <a:ext cx="1887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HLD Covertix v8 after </a:t>
            </a:r>
            <a:r>
              <a:rPr lang="en-US" sz="800" dirty="0" smtClean="0"/>
              <a:t>GUI concept …</a:t>
            </a:r>
            <a:endParaRPr lang="en-US" sz="800" dirty="0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1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3685" y="2932697"/>
            <a:ext cx="176626" cy="195262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2975" y="2324464"/>
            <a:ext cx="104775" cy="304800"/>
          </a:xfrm>
          <a:prstGeom prst="rect">
            <a:avLst/>
          </a:prstGeom>
        </p:spPr>
      </p:pic>
      <p:sp>
        <p:nvSpPr>
          <p:cNvPr id="76" name="Oval 75"/>
          <p:cNvSpPr/>
          <p:nvPr/>
        </p:nvSpPr>
        <p:spPr>
          <a:xfrm>
            <a:off x="5983377" y="2539116"/>
            <a:ext cx="112328" cy="10197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5983377" y="2986513"/>
            <a:ext cx="112328" cy="10197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5983377" y="2750563"/>
            <a:ext cx="112328" cy="10197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2247101" y="2234095"/>
            <a:ext cx="95410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ATTACHMENT NAME</a:t>
            </a:r>
            <a:endParaRPr lang="en-US" sz="600" dirty="0"/>
          </a:p>
        </p:txBody>
      </p:sp>
      <p:sp>
        <p:nvSpPr>
          <p:cNvPr id="80" name="TextBox 79"/>
          <p:cNvSpPr txBox="1"/>
          <p:nvPr/>
        </p:nvSpPr>
        <p:spPr>
          <a:xfrm>
            <a:off x="4927882" y="2471124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P10</a:t>
            </a:r>
            <a:endParaRPr lang="en-US" sz="800" dirty="0"/>
          </a:p>
        </p:txBody>
      </p:sp>
      <p:sp>
        <p:nvSpPr>
          <p:cNvPr id="81" name="TextBox 80"/>
          <p:cNvSpPr txBox="1"/>
          <p:nvPr/>
        </p:nvSpPr>
        <p:spPr>
          <a:xfrm>
            <a:off x="4857436" y="2221340"/>
            <a:ext cx="46679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POLICY</a:t>
            </a:r>
            <a:endParaRPr lang="en-US" sz="600" dirty="0"/>
          </a:p>
        </p:txBody>
      </p:sp>
      <p:sp>
        <p:nvSpPr>
          <p:cNvPr id="82" name="TextBox 81"/>
          <p:cNvSpPr txBox="1"/>
          <p:nvPr/>
        </p:nvSpPr>
        <p:spPr>
          <a:xfrm>
            <a:off x="4949097" y="2688040"/>
            <a:ext cx="3113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P3</a:t>
            </a:r>
            <a:endParaRPr lang="en-US" sz="800" dirty="0"/>
          </a:p>
        </p:txBody>
      </p:sp>
      <p:sp>
        <p:nvSpPr>
          <p:cNvPr id="83" name="TextBox 82"/>
          <p:cNvSpPr txBox="1"/>
          <p:nvPr/>
        </p:nvSpPr>
        <p:spPr>
          <a:xfrm>
            <a:off x="4687807" y="2929776"/>
            <a:ext cx="7761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Open source</a:t>
            </a:r>
            <a:endParaRPr lang="en-US" sz="800" dirty="0"/>
          </a:p>
        </p:txBody>
      </p:sp>
      <p:sp>
        <p:nvSpPr>
          <p:cNvPr id="56" name="Rounded Rectangular Callout 55"/>
          <p:cNvSpPr/>
          <p:nvPr/>
        </p:nvSpPr>
        <p:spPr>
          <a:xfrm rot="20716366">
            <a:off x="200025" y="1509980"/>
            <a:ext cx="1828800" cy="457200"/>
          </a:xfrm>
          <a:prstGeom prst="wedgeRoundRectCallout">
            <a:avLst>
              <a:gd name="adj1" fmla="val 50821"/>
              <a:gd name="adj2" fmla="val -19979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Editing </a:t>
            </a:r>
            <a:r>
              <a:rPr lang="en-US" sz="12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one attachment</a:t>
            </a:r>
            <a:endParaRPr lang="he-IL" sz="1200" b="1" u="sng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58006" y="1550645"/>
            <a:ext cx="5930804" cy="1991380"/>
            <a:chOff x="158006" y="1550645"/>
            <a:chExt cx="5930804" cy="1991380"/>
          </a:xfrm>
        </p:grpSpPr>
        <p:grpSp>
          <p:nvGrpSpPr>
            <p:cNvPr id="7" name="Group 6"/>
            <p:cNvGrpSpPr/>
            <p:nvPr/>
          </p:nvGrpSpPr>
          <p:grpSpPr>
            <a:xfrm>
              <a:off x="158006" y="1550645"/>
              <a:ext cx="4776157" cy="1991380"/>
              <a:chOff x="158006" y="1550645"/>
              <a:chExt cx="4776157" cy="199138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42829" y="1684651"/>
                <a:ext cx="590550" cy="495300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00928" y="1550645"/>
                <a:ext cx="1333235" cy="306761"/>
              </a:xfrm>
              <a:prstGeom prst="rect">
                <a:avLst/>
              </a:prstGeom>
            </p:spPr>
          </p:pic>
          <p:sp>
            <p:nvSpPr>
              <p:cNvPr id="57" name="Rounded Rectangular Callout 56"/>
              <p:cNvSpPr/>
              <p:nvPr/>
            </p:nvSpPr>
            <p:spPr>
              <a:xfrm>
                <a:off x="158006" y="3084825"/>
                <a:ext cx="2895601" cy="457200"/>
              </a:xfrm>
              <a:prstGeom prst="wedgeRoundRectCallout">
                <a:avLst>
                  <a:gd name="adj1" fmla="val 23759"/>
                  <a:gd name="adj2" fmla="val -318745"/>
                  <a:gd name="adj3" fmla="val 16667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Click on different Classification and re protect and save will save the change</a:t>
                </a:r>
              </a:p>
            </p:txBody>
          </p:sp>
          <p:sp>
            <p:nvSpPr>
              <p:cNvPr id="58" name="Rounded Rectangular Callout 57"/>
              <p:cNvSpPr/>
              <p:nvPr/>
            </p:nvSpPr>
            <p:spPr>
              <a:xfrm>
                <a:off x="164351" y="3077131"/>
                <a:ext cx="2895601" cy="457200"/>
              </a:xfrm>
              <a:prstGeom prst="wedgeRoundRectCallout">
                <a:avLst>
                  <a:gd name="adj1" fmla="val 132531"/>
                  <a:gd name="adj2" fmla="val 254094"/>
                  <a:gd name="adj3" fmla="val 16667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Click on different Classification and re protect and save will save the change</a:t>
                </a:r>
              </a:p>
            </p:txBody>
          </p:sp>
        </p:grpSp>
        <p:sp>
          <p:nvSpPr>
            <p:cNvPr id="59" name="Oval 58"/>
            <p:cNvSpPr/>
            <p:nvPr/>
          </p:nvSpPr>
          <p:spPr>
            <a:xfrm>
              <a:off x="5976482" y="2541656"/>
              <a:ext cx="112328" cy="10197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522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91905" y="1209675"/>
            <a:ext cx="4391025" cy="35718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05050" y="2190750"/>
            <a:ext cx="4343400" cy="16118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2530" y="2417541"/>
            <a:ext cx="200025" cy="2000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7191" y="2647107"/>
            <a:ext cx="200025" cy="2000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1059" y="2865665"/>
            <a:ext cx="176626" cy="19526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2315501" y="2403697"/>
            <a:ext cx="4332949" cy="680247"/>
            <a:chOff x="2400083" y="1336897"/>
            <a:chExt cx="4389419" cy="68024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2400083" y="1561512"/>
              <a:ext cx="436742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420505" y="1779901"/>
              <a:ext cx="436742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422073" y="2017144"/>
              <a:ext cx="436742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408551" y="1336897"/>
              <a:ext cx="436742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/>
          <p:cNvSpPr/>
          <p:nvPr/>
        </p:nvSpPr>
        <p:spPr>
          <a:xfrm>
            <a:off x="2332741" y="2858603"/>
            <a:ext cx="4367429" cy="213869"/>
          </a:xfrm>
          <a:prstGeom prst="rect">
            <a:avLst/>
          </a:prstGeom>
          <a:solidFill>
            <a:schemeClr val="accent1">
              <a:lumMod val="7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609" y="3269207"/>
            <a:ext cx="4391025" cy="53340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3790950"/>
            <a:ext cx="4400550" cy="990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93635" y="1486103"/>
            <a:ext cx="1416142" cy="1846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bg1">
                    <a:lumMod val="95000"/>
                  </a:schemeClr>
                </a:solidFill>
              </a:rPr>
              <a:t>ATTACHMENT CLASSIFICATION</a:t>
            </a:r>
            <a:endParaRPr lang="en-US" sz="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54" y="1486102"/>
            <a:ext cx="1333235" cy="30676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3709777" y="2005488"/>
            <a:ext cx="2261490" cy="1176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11453" y="3391253"/>
            <a:ext cx="184731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01569" y="1530088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sym typeface="Wingdings" panose="05000000000000000000" pitchFamily="2" charset="2"/>
              </a:rPr>
              <a:t>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4596" y="4382073"/>
            <a:ext cx="1235753" cy="314325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630418" y="4604065"/>
            <a:ext cx="82266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Re-Protect &amp; Save</a:t>
            </a:r>
            <a:endParaRPr lang="en-US" sz="600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6530" y="4312497"/>
            <a:ext cx="322633" cy="322633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2401800" y="2462684"/>
            <a:ext cx="129568" cy="558104"/>
            <a:chOff x="3170362" y="2567483"/>
            <a:chExt cx="129568" cy="558104"/>
          </a:xfrm>
        </p:grpSpPr>
        <p:pic>
          <p:nvPicPr>
            <p:cNvPr id="41" name="Picture 40"/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0363" y="2567483"/>
              <a:ext cx="98009" cy="10377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0362" y="2801144"/>
              <a:ext cx="98009" cy="103774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 userDrawn="1"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90192" y="3030481"/>
              <a:ext cx="109738" cy="95106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2622697" y="2199739"/>
            <a:ext cx="95410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ATTACHMENT NAME</a:t>
            </a:r>
            <a:endParaRPr lang="en-US" sz="600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605" y="2251104"/>
            <a:ext cx="98009" cy="103774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2409580" y="2223942"/>
            <a:ext cx="29848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smtClean="0"/>
              <a:t>ALL</a:t>
            </a:r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5546018" y="3358751"/>
            <a:ext cx="218023" cy="218023"/>
            <a:chOff x="5821090" y="2340085"/>
            <a:chExt cx="218023" cy="218023"/>
          </a:xfrm>
        </p:grpSpPr>
        <p:sp>
          <p:nvSpPr>
            <p:cNvPr id="51" name="Oval 50"/>
            <p:cNvSpPr/>
            <p:nvPr/>
          </p:nvSpPr>
          <p:spPr>
            <a:xfrm>
              <a:off x="5821090" y="2340085"/>
              <a:ext cx="218023" cy="2180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00" dist="38100" dir="2700000" sx="88000" sy="88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881659" y="2383069"/>
              <a:ext cx="119354" cy="119354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5020818" y="3401735"/>
            <a:ext cx="152400" cy="1750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793"/>
          <a:stretch/>
        </p:blipFill>
        <p:spPr>
          <a:xfrm>
            <a:off x="6555431" y="742949"/>
            <a:ext cx="282027" cy="287915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2309931" y="1462291"/>
            <a:ext cx="1416142" cy="184666"/>
          </a:xfrm>
          <a:prstGeom prst="rect">
            <a:avLst/>
          </a:prstGeom>
          <a:solidFill>
            <a:srgbClr val="49465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bg1">
                    <a:lumMod val="95000"/>
                  </a:schemeClr>
                </a:solidFill>
              </a:rPr>
              <a:t>ATTACHMENT CLASSIFICATION</a:t>
            </a:r>
            <a:endParaRPr lang="en-US" sz="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620428" y="1248423"/>
            <a:ext cx="1505157" cy="184666"/>
          </a:xfrm>
          <a:prstGeom prst="rect">
            <a:avLst/>
          </a:prstGeom>
          <a:solidFill>
            <a:srgbClr val="494654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600" b="1" dirty="0" smtClean="0">
                <a:solidFill>
                  <a:schemeClr val="bg1">
                    <a:lumMod val="95000"/>
                  </a:schemeClr>
                </a:solidFill>
              </a:rPr>
              <a:t>Mail Subject</a:t>
            </a:r>
            <a:endParaRPr lang="en-US" sz="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693757" y="2407349"/>
            <a:ext cx="13885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Finale </a:t>
            </a:r>
            <a:r>
              <a:rPr lang="en-US" sz="800" dirty="0" smtClean="0"/>
              <a:t>Version_slide_28…</a:t>
            </a:r>
            <a:endParaRPr lang="en-US" sz="800" dirty="0"/>
          </a:p>
        </p:txBody>
      </p:sp>
      <p:sp>
        <p:nvSpPr>
          <p:cNvPr id="57" name="TextBox 56"/>
          <p:cNvSpPr txBox="1"/>
          <p:nvPr/>
        </p:nvSpPr>
        <p:spPr>
          <a:xfrm>
            <a:off x="2693757" y="2628425"/>
            <a:ext cx="12522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email_bar_slide_41_04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3199" y="2420690"/>
            <a:ext cx="200025" cy="20002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7860" y="2650256"/>
            <a:ext cx="200025" cy="200025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2687872" y="2855607"/>
            <a:ext cx="1887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HLD Covertix v8 after </a:t>
            </a:r>
            <a:r>
              <a:rPr lang="en-US" sz="800" dirty="0" smtClean="0"/>
              <a:t>GUI concept …</a:t>
            </a:r>
            <a:endParaRPr lang="en-US" sz="800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1728" y="2868814"/>
            <a:ext cx="176626" cy="195262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018" y="2260581"/>
            <a:ext cx="104775" cy="304800"/>
          </a:xfrm>
          <a:prstGeom prst="rect">
            <a:avLst/>
          </a:prstGeom>
        </p:spPr>
      </p:pic>
      <p:sp>
        <p:nvSpPr>
          <p:cNvPr id="63" name="Oval 62"/>
          <p:cNvSpPr/>
          <p:nvPr/>
        </p:nvSpPr>
        <p:spPr>
          <a:xfrm>
            <a:off x="6331420" y="2475233"/>
            <a:ext cx="112328" cy="10197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6331420" y="2922630"/>
            <a:ext cx="112328" cy="10197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6331420" y="2686680"/>
            <a:ext cx="112328" cy="10197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5275925" y="2407241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P10</a:t>
            </a:r>
            <a:endParaRPr lang="en-US" sz="800" dirty="0"/>
          </a:p>
        </p:txBody>
      </p:sp>
      <p:sp>
        <p:nvSpPr>
          <p:cNvPr id="68" name="TextBox 67"/>
          <p:cNvSpPr txBox="1"/>
          <p:nvPr/>
        </p:nvSpPr>
        <p:spPr>
          <a:xfrm>
            <a:off x="5205479" y="2157457"/>
            <a:ext cx="46679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POLICY</a:t>
            </a:r>
            <a:endParaRPr lang="en-US" sz="600" dirty="0"/>
          </a:p>
        </p:txBody>
      </p:sp>
      <p:sp>
        <p:nvSpPr>
          <p:cNvPr id="69" name="TextBox 68"/>
          <p:cNvSpPr txBox="1"/>
          <p:nvPr/>
        </p:nvSpPr>
        <p:spPr>
          <a:xfrm>
            <a:off x="5297140" y="2624157"/>
            <a:ext cx="3113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P3</a:t>
            </a:r>
            <a:endParaRPr lang="en-US" sz="800" dirty="0"/>
          </a:p>
        </p:txBody>
      </p:sp>
      <p:sp>
        <p:nvSpPr>
          <p:cNvPr id="70" name="TextBox 69"/>
          <p:cNvSpPr txBox="1"/>
          <p:nvPr/>
        </p:nvSpPr>
        <p:spPr>
          <a:xfrm>
            <a:off x="5035850" y="2865893"/>
            <a:ext cx="7761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Open source</a:t>
            </a:r>
            <a:endParaRPr lang="en-US" sz="800" dirty="0"/>
          </a:p>
        </p:txBody>
      </p:sp>
      <p:sp>
        <p:nvSpPr>
          <p:cNvPr id="66" name="Rounded Rectangular Callout 65"/>
          <p:cNvSpPr/>
          <p:nvPr/>
        </p:nvSpPr>
        <p:spPr>
          <a:xfrm>
            <a:off x="256765" y="2458078"/>
            <a:ext cx="1828800" cy="457200"/>
          </a:xfrm>
          <a:prstGeom prst="wedgeRoundRectCallout">
            <a:avLst>
              <a:gd name="adj1" fmla="val 66870"/>
              <a:gd name="adj2" fmla="val 63972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Editing attachment with no protection</a:t>
            </a:r>
            <a:endParaRPr lang="he-IL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47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91905" y="1285875"/>
            <a:ext cx="4391025" cy="35718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05050" y="2266950"/>
            <a:ext cx="4343400" cy="16118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2315501" y="2479897"/>
            <a:ext cx="4332949" cy="680247"/>
            <a:chOff x="2400083" y="1336897"/>
            <a:chExt cx="4389419" cy="68024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2400083" y="1561512"/>
              <a:ext cx="436742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420505" y="1779901"/>
              <a:ext cx="436742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422073" y="2017144"/>
              <a:ext cx="436742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408551" y="1336897"/>
              <a:ext cx="436742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/>
          <p:cNvSpPr/>
          <p:nvPr/>
        </p:nvSpPr>
        <p:spPr>
          <a:xfrm>
            <a:off x="2332741" y="2934803"/>
            <a:ext cx="4367429" cy="213869"/>
          </a:xfrm>
          <a:prstGeom prst="rect">
            <a:avLst/>
          </a:prstGeom>
          <a:solidFill>
            <a:schemeClr val="accent1">
              <a:lumMod val="7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609" y="3345407"/>
            <a:ext cx="4391025" cy="53340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3867150"/>
            <a:ext cx="4400550" cy="990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93635" y="1562303"/>
            <a:ext cx="1416142" cy="1846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bg1">
                    <a:lumMod val="95000"/>
                  </a:schemeClr>
                </a:solidFill>
              </a:rPr>
              <a:t>ATTACHMENT CLASSIFICATION</a:t>
            </a:r>
            <a:endParaRPr lang="en-US" sz="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54" y="1562302"/>
            <a:ext cx="1333235" cy="30676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3709777" y="2081688"/>
            <a:ext cx="2261490" cy="1176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11453" y="3467453"/>
            <a:ext cx="184731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41690" y="1586528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FF99"/>
                </a:solidFill>
                <a:sym typeface="Wingdings" panose="05000000000000000000" pitchFamily="2" charset="2"/>
              </a:rPr>
              <a:t></a:t>
            </a:r>
            <a:endParaRPr lang="en-US" dirty="0">
              <a:solidFill>
                <a:srgbClr val="66FF99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4596" y="4458273"/>
            <a:ext cx="1235753" cy="314325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630418" y="4680265"/>
            <a:ext cx="82266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Re-Protect &amp; Save</a:t>
            </a:r>
            <a:endParaRPr lang="en-US" sz="600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6530" y="4388697"/>
            <a:ext cx="322633" cy="322633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2401800" y="2538884"/>
            <a:ext cx="129568" cy="558104"/>
            <a:chOff x="3170362" y="2567483"/>
            <a:chExt cx="129568" cy="558104"/>
          </a:xfrm>
        </p:grpSpPr>
        <p:pic>
          <p:nvPicPr>
            <p:cNvPr id="41" name="Picture 40"/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0363" y="2567483"/>
              <a:ext cx="98009" cy="10377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0362" y="2801144"/>
              <a:ext cx="98009" cy="103774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90192" y="3030481"/>
              <a:ext cx="109738" cy="95106"/>
            </a:xfrm>
            <a:prstGeom prst="rect">
              <a:avLst/>
            </a:prstGeom>
          </p:spPr>
        </p:pic>
      </p:grpSp>
      <p:pic>
        <p:nvPicPr>
          <p:cNvPr id="48" name="Picture 4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605" y="2327304"/>
            <a:ext cx="98009" cy="103774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2409580" y="2300142"/>
            <a:ext cx="29848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smtClean="0"/>
              <a:t>ALL</a:t>
            </a:r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5544770" y="3497267"/>
            <a:ext cx="218023" cy="218023"/>
            <a:chOff x="5821090" y="2340085"/>
            <a:chExt cx="218023" cy="218023"/>
          </a:xfrm>
        </p:grpSpPr>
        <p:sp>
          <p:nvSpPr>
            <p:cNvPr id="54" name="Oval 53"/>
            <p:cNvSpPr/>
            <p:nvPr/>
          </p:nvSpPr>
          <p:spPr>
            <a:xfrm>
              <a:off x="5821090" y="2340085"/>
              <a:ext cx="218023" cy="21802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25400" dist="38100" dir="2700000" sx="88000" sy="88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10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881659" y="2383069"/>
              <a:ext cx="119354" cy="119354"/>
            </a:xfrm>
            <a:prstGeom prst="rect">
              <a:avLst/>
            </a:prstGeom>
          </p:spPr>
        </p:pic>
      </p:grpSp>
      <p:grpSp>
        <p:nvGrpSpPr>
          <p:cNvPr id="57" name="Group 56"/>
          <p:cNvGrpSpPr/>
          <p:nvPr/>
        </p:nvGrpSpPr>
        <p:grpSpPr>
          <a:xfrm>
            <a:off x="2837270" y="3677530"/>
            <a:ext cx="2373783" cy="725627"/>
            <a:chOff x="2921852" y="2534530"/>
            <a:chExt cx="2373783" cy="725627"/>
          </a:xfrm>
        </p:grpSpPr>
        <p:sp>
          <p:nvSpPr>
            <p:cNvPr id="58" name="Rectangle 57"/>
            <p:cNvSpPr/>
            <p:nvPr/>
          </p:nvSpPr>
          <p:spPr>
            <a:xfrm>
              <a:off x="2921852" y="2534530"/>
              <a:ext cx="2373783" cy="72562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800" dirty="0" smtClean="0">
                  <a:solidFill>
                    <a:schemeClr val="bg1">
                      <a:lumMod val="65000"/>
                    </a:schemeClr>
                  </a:solidFill>
                </a:rPr>
                <a:t>P1</a:t>
              </a:r>
            </a:p>
            <a:p>
              <a:pPr algn="l"/>
              <a:r>
                <a:rPr lang="en-US" sz="800" dirty="0" smtClean="0">
                  <a:solidFill>
                    <a:schemeClr val="bg1">
                      <a:lumMod val="65000"/>
                    </a:schemeClr>
                  </a:solidFill>
                </a:rPr>
                <a:t>P4</a:t>
              </a:r>
            </a:p>
            <a:p>
              <a:pPr algn="l"/>
              <a:r>
                <a:rPr lang="en-US" sz="800" dirty="0" smtClean="0">
                  <a:solidFill>
                    <a:schemeClr val="bg1">
                      <a:lumMod val="65000"/>
                    </a:schemeClr>
                  </a:solidFill>
                </a:rPr>
                <a:t>P5</a:t>
              </a:r>
            </a:p>
            <a:p>
              <a:pPr algn="l"/>
              <a:r>
                <a:rPr lang="en-US" sz="800" dirty="0" smtClean="0">
                  <a:solidFill>
                    <a:schemeClr val="tx1"/>
                  </a:solidFill>
                </a:rPr>
                <a:t>P10</a:t>
              </a:r>
            </a:p>
            <a:p>
              <a:pPr algn="l"/>
              <a:r>
                <a:rPr lang="en-US" sz="800" dirty="0" smtClean="0">
                  <a:solidFill>
                    <a:schemeClr val="bg1">
                      <a:lumMod val="65000"/>
                    </a:schemeClr>
                  </a:solidFill>
                </a:rPr>
                <a:t>P7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921852" y="2960421"/>
              <a:ext cx="2373783" cy="11518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3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793"/>
          <a:stretch/>
        </p:blipFill>
        <p:spPr>
          <a:xfrm>
            <a:off x="6555431" y="742949"/>
            <a:ext cx="282027" cy="287915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2375345" y="1539182"/>
            <a:ext cx="1416142" cy="184666"/>
          </a:xfrm>
          <a:prstGeom prst="rect">
            <a:avLst/>
          </a:prstGeom>
          <a:solidFill>
            <a:srgbClr val="49465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bg1">
                    <a:lumMod val="95000"/>
                  </a:schemeClr>
                </a:solidFill>
              </a:rPr>
              <a:t>ATTACHMENT CLASSIFICATION</a:t>
            </a:r>
            <a:endParaRPr lang="en-US" sz="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685842" y="1325314"/>
            <a:ext cx="1505157" cy="184666"/>
          </a:xfrm>
          <a:prstGeom prst="rect">
            <a:avLst/>
          </a:prstGeom>
          <a:solidFill>
            <a:srgbClr val="494654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600" b="1" dirty="0" smtClean="0">
                <a:solidFill>
                  <a:schemeClr val="bg1">
                    <a:lumMod val="95000"/>
                  </a:schemeClr>
                </a:solidFill>
              </a:rPr>
              <a:t>Mail Subject</a:t>
            </a:r>
            <a:endParaRPr lang="en-US" sz="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737452" y="2482421"/>
            <a:ext cx="13885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Finale </a:t>
            </a:r>
            <a:r>
              <a:rPr lang="en-US" sz="800" dirty="0" smtClean="0"/>
              <a:t>Version_slide_28…</a:t>
            </a:r>
            <a:endParaRPr lang="en-US" sz="800" dirty="0"/>
          </a:p>
        </p:txBody>
      </p:sp>
      <p:sp>
        <p:nvSpPr>
          <p:cNvPr id="61" name="TextBox 60"/>
          <p:cNvSpPr txBox="1"/>
          <p:nvPr/>
        </p:nvSpPr>
        <p:spPr>
          <a:xfrm>
            <a:off x="2737452" y="2703497"/>
            <a:ext cx="12522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email_bar_slide_41_04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6894" y="2495762"/>
            <a:ext cx="200025" cy="200025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1555" y="2725328"/>
            <a:ext cx="200025" cy="200025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2731567" y="2930679"/>
            <a:ext cx="1887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HLD Covertix v8 after </a:t>
            </a:r>
            <a:r>
              <a:rPr lang="en-US" sz="800" dirty="0" smtClean="0"/>
              <a:t>GUI concept …</a:t>
            </a:r>
            <a:endParaRPr lang="en-US" sz="800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5423" y="2943886"/>
            <a:ext cx="176626" cy="19526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4713" y="2335653"/>
            <a:ext cx="104775" cy="304800"/>
          </a:xfrm>
          <a:prstGeom prst="rect">
            <a:avLst/>
          </a:prstGeom>
        </p:spPr>
      </p:pic>
      <p:sp>
        <p:nvSpPr>
          <p:cNvPr id="67" name="Oval 66"/>
          <p:cNvSpPr/>
          <p:nvPr/>
        </p:nvSpPr>
        <p:spPr>
          <a:xfrm>
            <a:off x="6375115" y="2550305"/>
            <a:ext cx="112328" cy="10197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375115" y="2997702"/>
            <a:ext cx="112328" cy="10197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375115" y="2761752"/>
            <a:ext cx="112328" cy="10197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2638839" y="2245284"/>
            <a:ext cx="95410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ATTACHMENT NAME</a:t>
            </a:r>
            <a:endParaRPr lang="en-US" sz="600" dirty="0"/>
          </a:p>
        </p:txBody>
      </p:sp>
      <p:sp>
        <p:nvSpPr>
          <p:cNvPr id="71" name="TextBox 70"/>
          <p:cNvSpPr txBox="1"/>
          <p:nvPr/>
        </p:nvSpPr>
        <p:spPr>
          <a:xfrm>
            <a:off x="5319620" y="2482313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P10</a:t>
            </a:r>
            <a:endParaRPr lang="en-US" sz="800" dirty="0"/>
          </a:p>
        </p:txBody>
      </p:sp>
      <p:sp>
        <p:nvSpPr>
          <p:cNvPr id="72" name="TextBox 71"/>
          <p:cNvSpPr txBox="1"/>
          <p:nvPr/>
        </p:nvSpPr>
        <p:spPr>
          <a:xfrm>
            <a:off x="5249174" y="2232529"/>
            <a:ext cx="46679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POLICY</a:t>
            </a:r>
            <a:endParaRPr lang="en-US" sz="600" dirty="0"/>
          </a:p>
        </p:txBody>
      </p:sp>
      <p:sp>
        <p:nvSpPr>
          <p:cNvPr id="73" name="TextBox 72"/>
          <p:cNvSpPr txBox="1"/>
          <p:nvPr/>
        </p:nvSpPr>
        <p:spPr>
          <a:xfrm>
            <a:off x="5340835" y="2699229"/>
            <a:ext cx="3113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P3</a:t>
            </a:r>
            <a:endParaRPr lang="en-US" sz="800" dirty="0"/>
          </a:p>
        </p:txBody>
      </p:sp>
      <p:sp>
        <p:nvSpPr>
          <p:cNvPr id="74" name="TextBox 73"/>
          <p:cNvSpPr txBox="1"/>
          <p:nvPr/>
        </p:nvSpPr>
        <p:spPr>
          <a:xfrm>
            <a:off x="5079545" y="2940965"/>
            <a:ext cx="7761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Open source</a:t>
            </a:r>
            <a:endParaRPr lang="en-US" sz="800" dirty="0"/>
          </a:p>
        </p:txBody>
      </p:sp>
      <p:sp>
        <p:nvSpPr>
          <p:cNvPr id="75" name="Rounded Rectangular Callout 74"/>
          <p:cNvSpPr/>
          <p:nvPr/>
        </p:nvSpPr>
        <p:spPr>
          <a:xfrm>
            <a:off x="256765" y="2458078"/>
            <a:ext cx="1828800" cy="457200"/>
          </a:xfrm>
          <a:prstGeom prst="wedgeRoundRectCallout">
            <a:avLst>
              <a:gd name="adj1" fmla="val 66870"/>
              <a:gd name="adj2" fmla="val 63972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Editing attachment with no protection</a:t>
            </a:r>
            <a:endParaRPr lang="he-IL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920971" y="3077615"/>
            <a:ext cx="1842029" cy="1787316"/>
            <a:chOff x="6920971" y="3077615"/>
            <a:chExt cx="1842029" cy="1787316"/>
          </a:xfrm>
        </p:grpSpPr>
        <p:sp>
          <p:nvSpPr>
            <p:cNvPr id="56" name="Rounded Rectangular Callout 55"/>
            <p:cNvSpPr/>
            <p:nvPr/>
          </p:nvSpPr>
          <p:spPr>
            <a:xfrm>
              <a:off x="6920971" y="3096989"/>
              <a:ext cx="1828800" cy="1767942"/>
            </a:xfrm>
            <a:prstGeom prst="wedgeRoundRectCallout">
              <a:avLst>
                <a:gd name="adj1" fmla="val -116617"/>
                <a:gd name="adj2" fmla="val -19376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Pressing the edit the 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POLICY </a:t>
              </a:r>
              <a: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control-– an change box will be active- (an arrow will appear)</a:t>
              </a:r>
            </a:p>
            <a:p>
              <a:pPr algn="ctr"/>
              <a: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 dropdown will open with other suitable options for POLICYs</a:t>
              </a:r>
              <a:endParaRPr lang="he-IL" sz="12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6" name="Rounded Rectangular Callout 75"/>
            <p:cNvSpPr/>
            <p:nvPr/>
          </p:nvSpPr>
          <p:spPr>
            <a:xfrm>
              <a:off x="6934200" y="3077615"/>
              <a:ext cx="1828800" cy="1767942"/>
            </a:xfrm>
            <a:prstGeom prst="wedgeRoundRectCallout">
              <a:avLst>
                <a:gd name="adj1" fmla="val -141926"/>
                <a:gd name="adj2" fmla="val 9358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Pressing the edit the 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POLICY </a:t>
              </a:r>
              <a: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control-– an change box will be active- (an arrow will appear)</a:t>
              </a:r>
            </a:p>
            <a:p>
              <a:pPr algn="ctr"/>
              <a: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 dropdown will open with other suitable options for POLICYs</a:t>
              </a:r>
              <a:endParaRPr lang="he-IL" sz="12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29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28934" y="1209675"/>
            <a:ext cx="4391025" cy="35718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42079" y="2190750"/>
            <a:ext cx="4343400" cy="16118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2252530" y="2403697"/>
            <a:ext cx="4332949" cy="680247"/>
            <a:chOff x="2400083" y="1336897"/>
            <a:chExt cx="4389419" cy="68024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2400083" y="1561512"/>
              <a:ext cx="436742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420505" y="1779901"/>
              <a:ext cx="436742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422073" y="2017144"/>
              <a:ext cx="436742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408551" y="1336897"/>
              <a:ext cx="436742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/>
          <p:cNvSpPr/>
          <p:nvPr/>
        </p:nvSpPr>
        <p:spPr>
          <a:xfrm>
            <a:off x="2269770" y="2858603"/>
            <a:ext cx="4367429" cy="213869"/>
          </a:xfrm>
          <a:prstGeom prst="rect">
            <a:avLst/>
          </a:prstGeom>
          <a:solidFill>
            <a:schemeClr val="accent1">
              <a:lumMod val="7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2638" y="3269207"/>
            <a:ext cx="4391025" cy="53340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3029" y="3790950"/>
            <a:ext cx="4400550" cy="990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30664" y="1486103"/>
            <a:ext cx="1416142" cy="1846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bg1">
                    <a:lumMod val="95000"/>
                  </a:schemeClr>
                </a:solidFill>
              </a:rPr>
              <a:t>ATTACHMENT CLASSIFICATION</a:t>
            </a:r>
            <a:endParaRPr lang="en-US" sz="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2383" y="1486102"/>
            <a:ext cx="1333235" cy="30676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3646806" y="2005488"/>
            <a:ext cx="2261490" cy="11767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1625" y="4382073"/>
            <a:ext cx="1235753" cy="314325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567447" y="4604065"/>
            <a:ext cx="82266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Re-Protect &amp; Save</a:t>
            </a:r>
            <a:endParaRPr lang="en-US" sz="600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3559" y="4312497"/>
            <a:ext cx="322633" cy="322633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2338829" y="2462684"/>
            <a:ext cx="129568" cy="558104"/>
            <a:chOff x="3170362" y="2567483"/>
            <a:chExt cx="129568" cy="558104"/>
          </a:xfrm>
        </p:grpSpPr>
        <p:pic>
          <p:nvPicPr>
            <p:cNvPr id="41" name="Picture 40"/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0363" y="2567483"/>
              <a:ext cx="98009" cy="10377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0362" y="2801144"/>
              <a:ext cx="98009" cy="103774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90192" y="3030481"/>
              <a:ext cx="109738" cy="95106"/>
            </a:xfrm>
            <a:prstGeom prst="rect">
              <a:avLst/>
            </a:prstGeom>
          </p:spPr>
        </p:pic>
      </p:grpSp>
      <p:pic>
        <p:nvPicPr>
          <p:cNvPr id="48" name="Picture 4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9634" y="2251104"/>
            <a:ext cx="98009" cy="103774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2346609" y="2223942"/>
            <a:ext cx="29848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smtClean="0"/>
              <a:t>ALL</a:t>
            </a:r>
            <a:endParaRPr lang="en-US" dirty="0"/>
          </a:p>
        </p:txBody>
      </p:sp>
      <p:grpSp>
        <p:nvGrpSpPr>
          <p:cNvPr id="57" name="Group 56"/>
          <p:cNvGrpSpPr/>
          <p:nvPr/>
        </p:nvGrpSpPr>
        <p:grpSpPr>
          <a:xfrm>
            <a:off x="2774299" y="3601330"/>
            <a:ext cx="2393699" cy="725627"/>
            <a:chOff x="2921852" y="2534530"/>
            <a:chExt cx="2393699" cy="725627"/>
          </a:xfrm>
        </p:grpSpPr>
        <p:sp>
          <p:nvSpPr>
            <p:cNvPr id="58" name="Rectangle 57"/>
            <p:cNvSpPr/>
            <p:nvPr/>
          </p:nvSpPr>
          <p:spPr>
            <a:xfrm>
              <a:off x="2921852" y="2534530"/>
              <a:ext cx="2373783" cy="72562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800" dirty="0" smtClean="0">
                  <a:solidFill>
                    <a:schemeClr val="bg1">
                      <a:lumMod val="65000"/>
                    </a:schemeClr>
                  </a:solidFill>
                </a:rPr>
                <a:t>P1</a:t>
              </a:r>
            </a:p>
            <a:p>
              <a:pPr algn="l"/>
              <a:r>
                <a:rPr lang="en-US" sz="800" dirty="0" smtClean="0">
                  <a:solidFill>
                    <a:schemeClr val="bg1">
                      <a:lumMod val="65000"/>
                    </a:schemeClr>
                  </a:solidFill>
                </a:rPr>
                <a:t>P4</a:t>
              </a:r>
            </a:p>
            <a:p>
              <a:pPr algn="l"/>
              <a:r>
                <a:rPr lang="en-US" sz="800" dirty="0" smtClean="0">
                  <a:solidFill>
                    <a:schemeClr val="bg1">
                      <a:lumMod val="65000"/>
                    </a:schemeClr>
                  </a:solidFill>
                </a:rPr>
                <a:t>P5</a:t>
              </a:r>
            </a:p>
            <a:p>
              <a:pPr algn="l"/>
              <a:r>
                <a:rPr lang="en-US" sz="800" dirty="0" smtClean="0">
                  <a:solidFill>
                    <a:schemeClr val="tx1"/>
                  </a:solidFill>
                </a:rPr>
                <a:t>P10</a:t>
              </a:r>
            </a:p>
            <a:p>
              <a:pPr algn="l"/>
              <a:r>
                <a:rPr lang="en-US" sz="800" dirty="0" smtClean="0">
                  <a:solidFill>
                    <a:schemeClr val="bg1">
                      <a:lumMod val="65000"/>
                    </a:schemeClr>
                  </a:solidFill>
                </a:rPr>
                <a:t>P7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941768" y="2954053"/>
              <a:ext cx="2373783" cy="11518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3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5471922" y="3414416"/>
            <a:ext cx="218023" cy="218023"/>
            <a:chOff x="5821090" y="2340085"/>
            <a:chExt cx="218023" cy="218023"/>
          </a:xfrm>
        </p:grpSpPr>
        <p:sp>
          <p:nvSpPr>
            <p:cNvPr id="51" name="Oval 50"/>
            <p:cNvSpPr/>
            <p:nvPr/>
          </p:nvSpPr>
          <p:spPr>
            <a:xfrm>
              <a:off x="5821090" y="2340085"/>
              <a:ext cx="218023" cy="2180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00" dist="38100" dir="2700000" sx="88000" sy="88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0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881659" y="2383069"/>
              <a:ext cx="119354" cy="119354"/>
            </a:xfrm>
            <a:prstGeom prst="rect">
              <a:avLst/>
            </a:prstGeom>
          </p:spPr>
        </p:pic>
      </p:grpSp>
      <p:grpSp>
        <p:nvGrpSpPr>
          <p:cNvPr id="53" name="Group 52"/>
          <p:cNvGrpSpPr/>
          <p:nvPr/>
        </p:nvGrpSpPr>
        <p:grpSpPr>
          <a:xfrm>
            <a:off x="5481799" y="3421067"/>
            <a:ext cx="218023" cy="218023"/>
            <a:chOff x="5821090" y="2340085"/>
            <a:chExt cx="218023" cy="218023"/>
          </a:xfrm>
        </p:grpSpPr>
        <p:sp>
          <p:nvSpPr>
            <p:cNvPr id="54" name="Oval 53"/>
            <p:cNvSpPr/>
            <p:nvPr/>
          </p:nvSpPr>
          <p:spPr>
            <a:xfrm>
              <a:off x="5821090" y="2340085"/>
              <a:ext cx="218023" cy="21802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25400" dist="38100" dir="2700000" sx="88000" sy="88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10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881659" y="2383069"/>
              <a:ext cx="119354" cy="119354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4957847" y="3421067"/>
            <a:ext cx="190235" cy="155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0932" y="2921834"/>
            <a:ext cx="98009" cy="103774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793"/>
          <a:stretch/>
        </p:blipFill>
        <p:spPr>
          <a:xfrm>
            <a:off x="6555431" y="742949"/>
            <a:ext cx="282027" cy="287915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2252530" y="1473092"/>
            <a:ext cx="1416142" cy="184666"/>
          </a:xfrm>
          <a:prstGeom prst="rect">
            <a:avLst/>
          </a:prstGeom>
          <a:solidFill>
            <a:srgbClr val="49465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bg1">
                    <a:lumMod val="95000"/>
                  </a:schemeClr>
                </a:solidFill>
              </a:rPr>
              <a:t>ATTACHMENT CLASSIFICATION</a:t>
            </a:r>
            <a:endParaRPr lang="en-US" sz="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563027" y="1259224"/>
            <a:ext cx="1505157" cy="184666"/>
          </a:xfrm>
          <a:prstGeom prst="rect">
            <a:avLst/>
          </a:prstGeom>
          <a:solidFill>
            <a:srgbClr val="494654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600" b="1" dirty="0" smtClean="0">
                <a:solidFill>
                  <a:schemeClr val="bg1">
                    <a:lumMod val="95000"/>
                  </a:schemeClr>
                </a:solidFill>
              </a:rPr>
              <a:t>Mail Subject</a:t>
            </a:r>
            <a:endParaRPr lang="en-US" sz="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677763" y="2427354"/>
            <a:ext cx="13885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Finale </a:t>
            </a:r>
            <a:r>
              <a:rPr lang="en-US" sz="800" dirty="0" smtClean="0"/>
              <a:t>Version_slide_28…</a:t>
            </a:r>
            <a:endParaRPr lang="en-US" sz="800" dirty="0"/>
          </a:p>
        </p:txBody>
      </p:sp>
      <p:sp>
        <p:nvSpPr>
          <p:cNvPr id="65" name="TextBox 64"/>
          <p:cNvSpPr txBox="1"/>
          <p:nvPr/>
        </p:nvSpPr>
        <p:spPr>
          <a:xfrm>
            <a:off x="2677763" y="2648430"/>
            <a:ext cx="12522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email_bar_slide_41_04</a:t>
            </a: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7205" y="2440695"/>
            <a:ext cx="200025" cy="200025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866" y="2670261"/>
            <a:ext cx="200025" cy="200025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2671878" y="2875612"/>
            <a:ext cx="1887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HLD Covertix v8 after </a:t>
            </a:r>
            <a:r>
              <a:rPr lang="en-US" sz="800" dirty="0" smtClean="0"/>
              <a:t>GUI concept …</a:t>
            </a:r>
            <a:endParaRPr lang="en-US" sz="800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1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5734" y="2888819"/>
            <a:ext cx="176626" cy="195262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5024" y="2280586"/>
            <a:ext cx="104775" cy="304800"/>
          </a:xfrm>
          <a:prstGeom prst="rect">
            <a:avLst/>
          </a:prstGeom>
        </p:spPr>
      </p:pic>
      <p:sp>
        <p:nvSpPr>
          <p:cNvPr id="71" name="Oval 70"/>
          <p:cNvSpPr/>
          <p:nvPr/>
        </p:nvSpPr>
        <p:spPr>
          <a:xfrm>
            <a:off x="6315426" y="2495238"/>
            <a:ext cx="112328" cy="10197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6315426" y="2942635"/>
            <a:ext cx="112328" cy="10197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6315426" y="2706685"/>
            <a:ext cx="112328" cy="10197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2579150" y="2190217"/>
            <a:ext cx="95410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ATTACHMENT NAME</a:t>
            </a:r>
            <a:endParaRPr lang="en-US" sz="600" dirty="0"/>
          </a:p>
        </p:txBody>
      </p:sp>
      <p:sp>
        <p:nvSpPr>
          <p:cNvPr id="75" name="TextBox 74"/>
          <p:cNvSpPr txBox="1"/>
          <p:nvPr/>
        </p:nvSpPr>
        <p:spPr>
          <a:xfrm>
            <a:off x="5259931" y="2427246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P10</a:t>
            </a:r>
            <a:endParaRPr lang="en-US" sz="800" dirty="0"/>
          </a:p>
        </p:txBody>
      </p:sp>
      <p:sp>
        <p:nvSpPr>
          <p:cNvPr id="76" name="TextBox 75"/>
          <p:cNvSpPr txBox="1"/>
          <p:nvPr/>
        </p:nvSpPr>
        <p:spPr>
          <a:xfrm>
            <a:off x="5189485" y="2177462"/>
            <a:ext cx="46679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POLICY</a:t>
            </a:r>
            <a:endParaRPr lang="en-US" sz="600" dirty="0"/>
          </a:p>
        </p:txBody>
      </p:sp>
      <p:sp>
        <p:nvSpPr>
          <p:cNvPr id="77" name="TextBox 76"/>
          <p:cNvSpPr txBox="1"/>
          <p:nvPr/>
        </p:nvSpPr>
        <p:spPr>
          <a:xfrm>
            <a:off x="5281146" y="2644162"/>
            <a:ext cx="3113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P3</a:t>
            </a:r>
            <a:endParaRPr lang="en-US" sz="800" dirty="0"/>
          </a:p>
        </p:txBody>
      </p:sp>
      <p:sp>
        <p:nvSpPr>
          <p:cNvPr id="78" name="TextBox 77"/>
          <p:cNvSpPr txBox="1"/>
          <p:nvPr/>
        </p:nvSpPr>
        <p:spPr>
          <a:xfrm>
            <a:off x="5019856" y="2885898"/>
            <a:ext cx="7761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Open source</a:t>
            </a:r>
            <a:endParaRPr lang="en-US" sz="800" dirty="0"/>
          </a:p>
        </p:txBody>
      </p:sp>
      <p:grpSp>
        <p:nvGrpSpPr>
          <p:cNvPr id="4" name="Group 3"/>
          <p:cNvGrpSpPr/>
          <p:nvPr/>
        </p:nvGrpSpPr>
        <p:grpSpPr>
          <a:xfrm>
            <a:off x="4678719" y="1510328"/>
            <a:ext cx="4008081" cy="3278402"/>
            <a:chOff x="4678719" y="1510328"/>
            <a:chExt cx="4008081" cy="3278402"/>
          </a:xfrm>
        </p:grpSpPr>
        <p:sp>
          <p:nvSpPr>
            <p:cNvPr id="12" name="TextBox 11"/>
            <p:cNvSpPr txBox="1"/>
            <p:nvPr/>
          </p:nvSpPr>
          <p:spPr>
            <a:xfrm>
              <a:off x="4678719" y="1510328"/>
              <a:ext cx="365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66FF99"/>
                  </a:solidFill>
                  <a:sym typeface="Wingdings" panose="05000000000000000000" pitchFamily="2" charset="2"/>
                </a:rPr>
                <a:t></a:t>
              </a:r>
              <a:endParaRPr lang="en-US" dirty="0">
                <a:solidFill>
                  <a:srgbClr val="66FF99"/>
                </a:solidFill>
              </a:endParaRPr>
            </a:p>
          </p:txBody>
        </p:sp>
        <p:sp>
          <p:nvSpPr>
            <p:cNvPr id="56" name="Rounded Rectangular Callout 55"/>
            <p:cNvSpPr/>
            <p:nvPr/>
          </p:nvSpPr>
          <p:spPr>
            <a:xfrm>
              <a:off x="6858000" y="4476750"/>
              <a:ext cx="1828800" cy="311980"/>
            </a:xfrm>
            <a:prstGeom prst="wedgeRoundRectCallout">
              <a:avLst>
                <a:gd name="adj1" fmla="val -95167"/>
                <a:gd name="adj2" fmla="val -47915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Save the new C &amp;P</a:t>
              </a:r>
              <a:endParaRPr lang="he-IL" sz="12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6324046" y="2947924"/>
              <a:ext cx="112328" cy="101970"/>
            </a:xfrm>
            <a:prstGeom prst="ellipse">
              <a:avLst/>
            </a:prstGeom>
            <a:solidFill>
              <a:srgbClr val="66FF99"/>
            </a:solidFill>
            <a:ln>
              <a:solidFill>
                <a:srgbClr val="66FF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685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8" grpId="0"/>
      <p:bldP spid="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7312" y="0"/>
            <a:ext cx="6429375" cy="51435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3429000" y="2324100"/>
            <a:ext cx="5105400" cy="1246136"/>
            <a:chOff x="3429000" y="2324100"/>
            <a:chExt cx="5105400" cy="1246136"/>
          </a:xfrm>
        </p:grpSpPr>
        <p:sp>
          <p:nvSpPr>
            <p:cNvPr id="7" name="Rounded Rectangular Callout 6"/>
            <p:cNvSpPr/>
            <p:nvPr/>
          </p:nvSpPr>
          <p:spPr>
            <a:xfrm>
              <a:off x="6629400" y="3257550"/>
              <a:ext cx="1828800" cy="311980"/>
            </a:xfrm>
            <a:prstGeom prst="wedgeRoundRectCallout">
              <a:avLst>
                <a:gd name="adj1" fmla="val -95167"/>
                <a:gd name="adj2" fmla="val -47915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בשמירה ישתנו השינויים</a:t>
              </a:r>
            </a:p>
          </p:txBody>
        </p:sp>
        <p:sp>
          <p:nvSpPr>
            <p:cNvPr id="8" name="Rounded Rectangular Callout 7"/>
            <p:cNvSpPr/>
            <p:nvPr/>
          </p:nvSpPr>
          <p:spPr>
            <a:xfrm>
              <a:off x="6629400" y="3257550"/>
              <a:ext cx="1905000" cy="311980"/>
            </a:xfrm>
            <a:prstGeom prst="wedgeRoundRectCallout">
              <a:avLst>
                <a:gd name="adj1" fmla="val -100427"/>
                <a:gd name="adj2" fmla="val -325179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בשמירה ישתנו השינויים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5605464" y="2324100"/>
              <a:ext cx="79056" cy="95250"/>
            </a:xfrm>
            <a:prstGeom prst="rect">
              <a:avLst/>
            </a:prstGeom>
            <a:solidFill>
              <a:srgbClr val="66FF99"/>
            </a:solidFill>
            <a:ln>
              <a:solidFill>
                <a:srgbClr val="66FF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800600" y="3105150"/>
              <a:ext cx="1371600" cy="464380"/>
            </a:xfrm>
            <a:prstGeom prst="ellipse">
              <a:avLst/>
            </a:prstGeom>
            <a:noFill/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ular Callout 10"/>
            <p:cNvSpPr/>
            <p:nvPr/>
          </p:nvSpPr>
          <p:spPr>
            <a:xfrm>
              <a:off x="6591300" y="3258256"/>
              <a:ext cx="1905000" cy="311980"/>
            </a:xfrm>
            <a:prstGeom prst="wedgeRoundRectCallout">
              <a:avLst>
                <a:gd name="adj1" fmla="val -145464"/>
                <a:gd name="adj2" fmla="val -629131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בשמירה ישתנו השינויים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429000" y="2555522"/>
              <a:ext cx="34336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smtClean="0"/>
                <a:t>P10</a:t>
              </a:r>
              <a:endParaRPr lang="en-US" sz="700" dirty="0"/>
            </a:p>
          </p:txBody>
        </p:sp>
        <p:sp>
          <p:nvSpPr>
            <p:cNvPr id="13" name="Rounded Rectangular Callout 12"/>
            <p:cNvSpPr/>
            <p:nvPr/>
          </p:nvSpPr>
          <p:spPr>
            <a:xfrm>
              <a:off x="6627372" y="3257550"/>
              <a:ext cx="1905000" cy="311980"/>
            </a:xfrm>
            <a:prstGeom prst="wedgeRoundRectCallout">
              <a:avLst>
                <a:gd name="adj1" fmla="val -201168"/>
                <a:gd name="adj2" fmla="val -231100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 protect &amp; save the changes</a:t>
              </a:r>
              <a:endParaRPr lang="he-IL" sz="12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349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19313" y="386584"/>
            <a:ext cx="1416142" cy="1846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bg1">
                    <a:lumMod val="95000"/>
                  </a:schemeClr>
                </a:solidFill>
              </a:rPr>
              <a:t>ATTACHMENT CLASSIFICATION</a:t>
            </a:r>
            <a:endParaRPr lang="en-US" sz="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8704" y="2150842"/>
            <a:ext cx="4391025" cy="533400"/>
          </a:xfrm>
          <a:prstGeom prst="rect">
            <a:avLst/>
          </a:prstGeom>
          <a:ln>
            <a:noFill/>
          </a:ln>
        </p:spPr>
      </p:pic>
      <p:grpSp>
        <p:nvGrpSpPr>
          <p:cNvPr id="26" name="Group 25"/>
          <p:cNvGrpSpPr/>
          <p:nvPr/>
        </p:nvGrpSpPr>
        <p:grpSpPr>
          <a:xfrm>
            <a:off x="1890713" y="2062985"/>
            <a:ext cx="4387933" cy="3988166"/>
            <a:chOff x="2383199" y="2190537"/>
            <a:chExt cx="4387933" cy="3988166"/>
          </a:xfrm>
        </p:grpSpPr>
        <p:grpSp>
          <p:nvGrpSpPr>
            <p:cNvPr id="4" name="Group 3"/>
            <p:cNvGrpSpPr/>
            <p:nvPr/>
          </p:nvGrpSpPr>
          <p:grpSpPr>
            <a:xfrm>
              <a:off x="2383199" y="2190537"/>
              <a:ext cx="4387933" cy="3965175"/>
              <a:chOff x="2389632" y="2193821"/>
              <a:chExt cx="4387933" cy="3965175"/>
            </a:xfrm>
          </p:grpSpPr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89632" y="2193821"/>
                <a:ext cx="4387933" cy="3965175"/>
              </a:xfrm>
              <a:prstGeom prst="rect">
                <a:avLst/>
              </a:prstGeom>
            </p:spPr>
          </p:pic>
          <p:sp>
            <p:nvSpPr>
              <p:cNvPr id="3" name="Rectangle 2"/>
              <p:cNvSpPr/>
              <p:nvPr/>
            </p:nvSpPr>
            <p:spPr>
              <a:xfrm>
                <a:off x="4555703" y="2337905"/>
                <a:ext cx="244897" cy="1837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75572" y="5772045"/>
              <a:ext cx="1235753" cy="314325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791394" y="5994037"/>
              <a:ext cx="82266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 smtClean="0"/>
                <a:t>Re-Protect &amp; Save</a:t>
              </a:r>
              <a:endParaRPr lang="en-US" sz="600" dirty="0"/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47506" y="5702469"/>
              <a:ext cx="322633" cy="322633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2002992" y="874732"/>
            <a:ext cx="4352480" cy="1069871"/>
            <a:chOff x="2389632" y="1123950"/>
            <a:chExt cx="4352480" cy="1069871"/>
          </a:xfrm>
        </p:grpSpPr>
        <p:sp>
          <p:nvSpPr>
            <p:cNvPr id="6" name="Rectangle 5"/>
            <p:cNvSpPr/>
            <p:nvPr/>
          </p:nvSpPr>
          <p:spPr>
            <a:xfrm>
              <a:off x="2389632" y="1123950"/>
              <a:ext cx="4343400" cy="10698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400083" y="1336897"/>
              <a:ext cx="4332949" cy="680247"/>
              <a:chOff x="2400083" y="1336897"/>
              <a:chExt cx="4389419" cy="680247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>
                <a:off x="2400083" y="1561512"/>
                <a:ext cx="4367429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2420505" y="1779901"/>
                <a:ext cx="4367429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2422073" y="2017144"/>
                <a:ext cx="4367429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2408551" y="1336897"/>
                <a:ext cx="4367429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Rectangle 30"/>
            <p:cNvSpPr/>
            <p:nvPr/>
          </p:nvSpPr>
          <p:spPr>
            <a:xfrm>
              <a:off x="2394842" y="1565534"/>
              <a:ext cx="4347270" cy="221993"/>
            </a:xfrm>
            <a:prstGeom prst="rect">
              <a:avLst/>
            </a:prstGeom>
            <a:solidFill>
              <a:schemeClr val="accent1">
                <a:lumMod val="75000"/>
                <a:alpha val="2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05000" y="133350"/>
            <a:ext cx="4391025" cy="9048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5124" y="2605351"/>
            <a:ext cx="87724" cy="859375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2072375" y="1370358"/>
            <a:ext cx="114957" cy="520100"/>
            <a:chOff x="3170363" y="2591868"/>
            <a:chExt cx="114957" cy="520100"/>
          </a:xfrm>
        </p:grpSpPr>
        <p:pic>
          <p:nvPicPr>
            <p:cNvPr id="47" name="Picture 46"/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0363" y="2786995"/>
              <a:ext cx="98009" cy="103774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0363" y="3008194"/>
              <a:ext cx="98009" cy="103774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5582" y="2591868"/>
              <a:ext cx="109738" cy="95106"/>
            </a:xfrm>
            <a:prstGeom prst="rect">
              <a:avLst/>
            </a:prstGeom>
          </p:spPr>
        </p:pic>
      </p:grpSp>
      <p:pic>
        <p:nvPicPr>
          <p:cNvPr id="51" name="Picture 5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2375" y="1132739"/>
            <a:ext cx="98009" cy="103774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2089350" y="1105577"/>
            <a:ext cx="29848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smtClean="0"/>
              <a:t>ALL</a:t>
            </a:r>
            <a:endParaRPr lang="en-US" dirty="0"/>
          </a:p>
        </p:txBody>
      </p:sp>
      <p:grpSp>
        <p:nvGrpSpPr>
          <p:cNvPr id="56" name="Group 55"/>
          <p:cNvGrpSpPr/>
          <p:nvPr/>
        </p:nvGrpSpPr>
        <p:grpSpPr>
          <a:xfrm>
            <a:off x="5308433" y="2177836"/>
            <a:ext cx="218023" cy="218023"/>
            <a:chOff x="5821090" y="2340085"/>
            <a:chExt cx="218023" cy="218023"/>
          </a:xfrm>
        </p:grpSpPr>
        <p:sp>
          <p:nvSpPr>
            <p:cNvPr id="57" name="Oval 56"/>
            <p:cNvSpPr/>
            <p:nvPr/>
          </p:nvSpPr>
          <p:spPr>
            <a:xfrm>
              <a:off x="5821090" y="2340085"/>
              <a:ext cx="218023" cy="21802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25400" dist="38100" dir="2700000" sx="88000" sy="88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10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881659" y="2383069"/>
              <a:ext cx="119354" cy="119354"/>
            </a:xfrm>
            <a:prstGeom prst="rect">
              <a:avLst/>
            </a:prstGeom>
          </p:spPr>
        </p:pic>
      </p:grpSp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793"/>
          <a:stretch/>
        </p:blipFill>
        <p:spPr>
          <a:xfrm>
            <a:off x="6555431" y="742949"/>
            <a:ext cx="282027" cy="287915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1895128" y="407020"/>
            <a:ext cx="1416142" cy="184666"/>
          </a:xfrm>
          <a:prstGeom prst="rect">
            <a:avLst/>
          </a:prstGeom>
          <a:solidFill>
            <a:srgbClr val="49465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bg1">
                    <a:lumMod val="95000"/>
                  </a:schemeClr>
                </a:solidFill>
              </a:rPr>
              <a:t>ATTACHMENT CLASSIFICATION</a:t>
            </a:r>
            <a:endParaRPr lang="en-US" sz="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05625" y="193152"/>
            <a:ext cx="1505157" cy="184666"/>
          </a:xfrm>
          <a:prstGeom prst="rect">
            <a:avLst/>
          </a:prstGeom>
          <a:solidFill>
            <a:srgbClr val="494654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600" b="1" dirty="0" smtClean="0">
                <a:solidFill>
                  <a:schemeClr val="bg1">
                    <a:lumMod val="95000"/>
                  </a:schemeClr>
                </a:solidFill>
              </a:rPr>
              <a:t>Mail Subject</a:t>
            </a:r>
            <a:endParaRPr lang="en-US" sz="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346615" y="1299345"/>
            <a:ext cx="13885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Finale </a:t>
            </a:r>
            <a:r>
              <a:rPr lang="en-US" sz="800" dirty="0" smtClean="0"/>
              <a:t>Version_slide_28…</a:t>
            </a:r>
            <a:endParaRPr lang="en-US" sz="800" dirty="0"/>
          </a:p>
        </p:txBody>
      </p:sp>
      <p:sp>
        <p:nvSpPr>
          <p:cNvPr id="60" name="TextBox 59"/>
          <p:cNvSpPr txBox="1"/>
          <p:nvPr/>
        </p:nvSpPr>
        <p:spPr>
          <a:xfrm>
            <a:off x="2346615" y="1520421"/>
            <a:ext cx="12522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email_bar_slide_41_04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6057" y="1312686"/>
            <a:ext cx="200025" cy="200025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0718" y="1542252"/>
            <a:ext cx="200025" cy="200025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2340730" y="1747603"/>
            <a:ext cx="1887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HLD Covertix v8 after </a:t>
            </a:r>
            <a:r>
              <a:rPr lang="en-US" sz="800" dirty="0" smtClean="0"/>
              <a:t>GUI concept …</a:t>
            </a:r>
            <a:endParaRPr lang="en-US" sz="800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4586" y="1760810"/>
            <a:ext cx="176626" cy="195262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3876" y="1152577"/>
            <a:ext cx="104775" cy="304800"/>
          </a:xfrm>
          <a:prstGeom prst="rect">
            <a:avLst/>
          </a:prstGeom>
        </p:spPr>
      </p:pic>
      <p:sp>
        <p:nvSpPr>
          <p:cNvPr id="66" name="Oval 65"/>
          <p:cNvSpPr/>
          <p:nvPr/>
        </p:nvSpPr>
        <p:spPr>
          <a:xfrm>
            <a:off x="5984278" y="1367229"/>
            <a:ext cx="112328" cy="10197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5984278" y="1814626"/>
            <a:ext cx="112328" cy="10197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5984278" y="1578676"/>
            <a:ext cx="112328" cy="10197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2248002" y="1062208"/>
            <a:ext cx="95410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ATTACHMENT NAME</a:t>
            </a:r>
            <a:endParaRPr lang="en-US" sz="600" dirty="0"/>
          </a:p>
        </p:txBody>
      </p:sp>
      <p:sp>
        <p:nvSpPr>
          <p:cNvPr id="70" name="TextBox 69"/>
          <p:cNvSpPr txBox="1"/>
          <p:nvPr/>
        </p:nvSpPr>
        <p:spPr>
          <a:xfrm>
            <a:off x="4928783" y="1299237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P10</a:t>
            </a:r>
            <a:endParaRPr lang="en-US" sz="800" dirty="0"/>
          </a:p>
        </p:txBody>
      </p:sp>
      <p:sp>
        <p:nvSpPr>
          <p:cNvPr id="71" name="TextBox 70"/>
          <p:cNvSpPr txBox="1"/>
          <p:nvPr/>
        </p:nvSpPr>
        <p:spPr>
          <a:xfrm>
            <a:off x="4858337" y="1049453"/>
            <a:ext cx="46679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POLICY</a:t>
            </a:r>
            <a:endParaRPr lang="en-US" sz="600" dirty="0"/>
          </a:p>
        </p:txBody>
      </p:sp>
      <p:sp>
        <p:nvSpPr>
          <p:cNvPr id="72" name="TextBox 71"/>
          <p:cNvSpPr txBox="1"/>
          <p:nvPr/>
        </p:nvSpPr>
        <p:spPr>
          <a:xfrm>
            <a:off x="4949998" y="1516153"/>
            <a:ext cx="3113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P3</a:t>
            </a:r>
            <a:endParaRPr lang="en-US" sz="800" dirty="0"/>
          </a:p>
        </p:txBody>
      </p:sp>
      <p:sp>
        <p:nvSpPr>
          <p:cNvPr id="73" name="TextBox 72"/>
          <p:cNvSpPr txBox="1"/>
          <p:nvPr/>
        </p:nvSpPr>
        <p:spPr>
          <a:xfrm>
            <a:off x="4688708" y="1757889"/>
            <a:ext cx="7761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Open source</a:t>
            </a:r>
            <a:endParaRPr lang="en-US" sz="800" dirty="0"/>
          </a:p>
        </p:txBody>
      </p:sp>
      <p:grpSp>
        <p:nvGrpSpPr>
          <p:cNvPr id="2" name="Group 1"/>
          <p:cNvGrpSpPr/>
          <p:nvPr/>
        </p:nvGrpSpPr>
        <p:grpSpPr>
          <a:xfrm>
            <a:off x="6555431" y="2467492"/>
            <a:ext cx="1828800" cy="657488"/>
            <a:chOff x="6555431" y="2467492"/>
            <a:chExt cx="1828800" cy="657488"/>
          </a:xfrm>
        </p:grpSpPr>
        <p:sp>
          <p:nvSpPr>
            <p:cNvPr id="40" name="Rounded Rectangular Callout 39"/>
            <p:cNvSpPr/>
            <p:nvPr/>
          </p:nvSpPr>
          <p:spPr>
            <a:xfrm>
              <a:off x="6555431" y="2467492"/>
              <a:ext cx="1828800" cy="657488"/>
            </a:xfrm>
            <a:prstGeom prst="wedgeRoundRectCallout">
              <a:avLst>
                <a:gd name="adj1" fmla="val -96092"/>
                <a:gd name="adj2" fmla="val -62837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For single attachment – show the POLICY details</a:t>
              </a:r>
              <a:endParaRPr lang="he-IL" sz="12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0" name="Rounded Rectangular Callout 49"/>
            <p:cNvSpPr/>
            <p:nvPr/>
          </p:nvSpPr>
          <p:spPr>
            <a:xfrm>
              <a:off x="6555431" y="2467492"/>
              <a:ext cx="1828800" cy="657488"/>
            </a:xfrm>
            <a:prstGeom prst="wedgeRoundRectCallout">
              <a:avLst>
                <a:gd name="adj1" fmla="val -74487"/>
                <a:gd name="adj2" fmla="val -198478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For single attachment – show the POLICY details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363347" y="3716828"/>
            <a:ext cx="1846325" cy="657488"/>
            <a:chOff x="6363347" y="3716828"/>
            <a:chExt cx="1846325" cy="657488"/>
          </a:xfrm>
        </p:grpSpPr>
        <p:sp>
          <p:nvSpPr>
            <p:cNvPr id="75" name="Rounded Rectangular Callout 74"/>
            <p:cNvSpPr/>
            <p:nvPr/>
          </p:nvSpPr>
          <p:spPr>
            <a:xfrm>
              <a:off x="6380872" y="3716828"/>
              <a:ext cx="1828800" cy="657488"/>
            </a:xfrm>
            <a:prstGeom prst="wedgeRoundRectCallout">
              <a:avLst>
                <a:gd name="adj1" fmla="val -104117"/>
                <a:gd name="adj2" fmla="val -262006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Policy type can be changed- the details will change accordantly</a:t>
              </a:r>
              <a:endParaRPr lang="he-IL" sz="12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7" name="Rounded Rectangular Callout 76"/>
            <p:cNvSpPr/>
            <p:nvPr/>
          </p:nvSpPr>
          <p:spPr>
            <a:xfrm>
              <a:off x="6363347" y="3716828"/>
              <a:ext cx="1828800" cy="657488"/>
            </a:xfrm>
            <a:prstGeom prst="wedgeRoundRectCallout">
              <a:avLst>
                <a:gd name="adj1" fmla="val -121401"/>
                <a:gd name="adj2" fmla="val -43950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Policy type can be changed- the details will change accordantly</a:t>
              </a:r>
              <a:endParaRPr lang="he-IL" sz="12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035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5679E-6 L -3.88889E-6 -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200" y="2216572"/>
            <a:ext cx="4391025" cy="533400"/>
          </a:xfrm>
          <a:prstGeom prst="rect">
            <a:avLst/>
          </a:prstGeom>
          <a:ln>
            <a:noFill/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1600200" y="2190750"/>
            <a:ext cx="4400550" cy="389583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6620" y="2671081"/>
            <a:ext cx="87724" cy="8593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30809" y="452314"/>
            <a:ext cx="1416142" cy="1846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bg1">
                    <a:lumMod val="95000"/>
                  </a:schemeClr>
                </a:solidFill>
              </a:rPr>
              <a:t>ATTACHMENT CLASSIFICATION</a:t>
            </a:r>
            <a:endParaRPr lang="en-US" sz="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629641" y="1138115"/>
            <a:ext cx="4377880" cy="1069871"/>
            <a:chOff x="2389632" y="1123950"/>
            <a:chExt cx="4377880" cy="1069871"/>
          </a:xfrm>
        </p:grpSpPr>
        <p:sp>
          <p:nvSpPr>
            <p:cNvPr id="6" name="Rectangle 5"/>
            <p:cNvSpPr/>
            <p:nvPr/>
          </p:nvSpPr>
          <p:spPr>
            <a:xfrm>
              <a:off x="2389632" y="1123950"/>
              <a:ext cx="4343400" cy="10698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77112" y="1350741"/>
              <a:ext cx="200025" cy="20002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81773" y="1580307"/>
              <a:ext cx="200025" cy="20002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85641" y="1798865"/>
              <a:ext cx="176626" cy="195262"/>
            </a:xfrm>
            <a:prstGeom prst="rect">
              <a:avLst/>
            </a:prstGeom>
          </p:spPr>
        </p:pic>
        <p:grpSp>
          <p:nvGrpSpPr>
            <p:cNvPr id="25" name="Group 24"/>
            <p:cNvGrpSpPr/>
            <p:nvPr/>
          </p:nvGrpSpPr>
          <p:grpSpPr>
            <a:xfrm>
              <a:off x="2400083" y="1336897"/>
              <a:ext cx="4332949" cy="680247"/>
              <a:chOff x="2400083" y="1336897"/>
              <a:chExt cx="4389419" cy="680247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>
                <a:off x="2400083" y="1561512"/>
                <a:ext cx="4367429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2420505" y="1779901"/>
                <a:ext cx="4367429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2422073" y="2017144"/>
                <a:ext cx="4367429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2408551" y="1336897"/>
                <a:ext cx="4367429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Rectangle 30"/>
            <p:cNvSpPr/>
            <p:nvPr/>
          </p:nvSpPr>
          <p:spPr>
            <a:xfrm>
              <a:off x="2420242" y="1355582"/>
              <a:ext cx="4347270" cy="221993"/>
            </a:xfrm>
            <a:prstGeom prst="rect">
              <a:avLst/>
            </a:prstGeom>
            <a:solidFill>
              <a:schemeClr val="accent1">
                <a:lumMod val="75000"/>
                <a:alpha val="2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6496" y="199080"/>
            <a:ext cx="4391025" cy="904875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1783871" y="1436088"/>
            <a:ext cx="114957" cy="520100"/>
            <a:chOff x="3170363" y="2591868"/>
            <a:chExt cx="114957" cy="520100"/>
          </a:xfrm>
        </p:grpSpPr>
        <p:pic>
          <p:nvPicPr>
            <p:cNvPr id="44" name="Picture 43"/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0363" y="2786995"/>
              <a:ext cx="98009" cy="103774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0363" y="3008194"/>
              <a:ext cx="98009" cy="103774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5582" y="2591868"/>
              <a:ext cx="109738" cy="95106"/>
            </a:xfrm>
            <a:prstGeom prst="rect">
              <a:avLst/>
            </a:prstGeom>
          </p:spPr>
        </p:pic>
      </p:grpSp>
      <p:pic>
        <p:nvPicPr>
          <p:cNvPr id="48" name="Picture 4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871" y="1198469"/>
            <a:ext cx="98009" cy="103774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800846" y="1171307"/>
            <a:ext cx="29848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smtClean="0"/>
              <a:t>ALL</a:t>
            </a:r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4955009" y="2311921"/>
            <a:ext cx="218023" cy="218023"/>
            <a:chOff x="5821090" y="2340085"/>
            <a:chExt cx="218023" cy="218023"/>
          </a:xfrm>
        </p:grpSpPr>
        <p:sp>
          <p:nvSpPr>
            <p:cNvPr id="51" name="Oval 50"/>
            <p:cNvSpPr/>
            <p:nvPr/>
          </p:nvSpPr>
          <p:spPr>
            <a:xfrm>
              <a:off x="5821090" y="2340085"/>
              <a:ext cx="218023" cy="21802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25400" dist="38100" dir="2700000" sx="88000" sy="88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0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881659" y="2383069"/>
              <a:ext cx="119354" cy="119354"/>
            </a:xfrm>
            <a:prstGeom prst="rect">
              <a:avLst/>
            </a:prstGeom>
          </p:spPr>
        </p:pic>
      </p:grp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793"/>
          <a:stretch/>
        </p:blipFill>
        <p:spPr>
          <a:xfrm>
            <a:off x="6555431" y="742949"/>
            <a:ext cx="282027" cy="287915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629641" y="437076"/>
            <a:ext cx="1416142" cy="184666"/>
          </a:xfrm>
          <a:prstGeom prst="rect">
            <a:avLst/>
          </a:prstGeom>
          <a:solidFill>
            <a:srgbClr val="49465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bg1">
                    <a:lumMod val="95000"/>
                  </a:schemeClr>
                </a:solidFill>
              </a:rPr>
              <a:t>ATTACHMENT CLASSIFICATION</a:t>
            </a:r>
            <a:endParaRPr lang="en-US" sz="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940138" y="223208"/>
            <a:ext cx="1505157" cy="184666"/>
          </a:xfrm>
          <a:prstGeom prst="rect">
            <a:avLst/>
          </a:prstGeom>
          <a:solidFill>
            <a:srgbClr val="494654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600" b="1" dirty="0" smtClean="0">
                <a:solidFill>
                  <a:schemeClr val="bg1">
                    <a:lumMod val="95000"/>
                  </a:schemeClr>
                </a:solidFill>
              </a:rPr>
              <a:t>Mail Subject</a:t>
            </a:r>
            <a:endParaRPr lang="en-US" sz="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061988" y="1361660"/>
            <a:ext cx="13885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Finale </a:t>
            </a:r>
            <a:r>
              <a:rPr lang="en-US" sz="800" dirty="0" smtClean="0"/>
              <a:t>Version_slide_28…</a:t>
            </a:r>
            <a:endParaRPr lang="en-US" sz="800" dirty="0"/>
          </a:p>
        </p:txBody>
      </p:sp>
      <p:sp>
        <p:nvSpPr>
          <p:cNvPr id="53" name="TextBox 52"/>
          <p:cNvSpPr txBox="1"/>
          <p:nvPr/>
        </p:nvSpPr>
        <p:spPr>
          <a:xfrm>
            <a:off x="2061988" y="1582736"/>
            <a:ext cx="12522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email_bar_slide_41_04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056103" y="1809918"/>
            <a:ext cx="1887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HLD Covertix v8 after </a:t>
            </a:r>
            <a:r>
              <a:rPr lang="en-US" sz="800" dirty="0" smtClean="0"/>
              <a:t>GUI concept …</a:t>
            </a:r>
            <a:endParaRPr lang="en-US" sz="800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9249" y="1214892"/>
            <a:ext cx="104775" cy="304800"/>
          </a:xfrm>
          <a:prstGeom prst="rect">
            <a:avLst/>
          </a:prstGeom>
        </p:spPr>
      </p:pic>
      <p:sp>
        <p:nvSpPr>
          <p:cNvPr id="59" name="Oval 58"/>
          <p:cNvSpPr/>
          <p:nvPr/>
        </p:nvSpPr>
        <p:spPr>
          <a:xfrm>
            <a:off x="5699651" y="1429544"/>
            <a:ext cx="112328" cy="10197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699651" y="1876941"/>
            <a:ext cx="112328" cy="10197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699651" y="1640991"/>
            <a:ext cx="112328" cy="10197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963375" y="1124523"/>
            <a:ext cx="95410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ATTACHMENT NAME</a:t>
            </a:r>
            <a:endParaRPr lang="en-US" sz="600" dirty="0"/>
          </a:p>
        </p:txBody>
      </p:sp>
      <p:sp>
        <p:nvSpPr>
          <p:cNvPr id="63" name="TextBox 62"/>
          <p:cNvSpPr txBox="1"/>
          <p:nvPr/>
        </p:nvSpPr>
        <p:spPr>
          <a:xfrm>
            <a:off x="4644156" y="1361552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P10</a:t>
            </a:r>
            <a:endParaRPr lang="en-US" sz="800" dirty="0"/>
          </a:p>
        </p:txBody>
      </p:sp>
      <p:sp>
        <p:nvSpPr>
          <p:cNvPr id="64" name="TextBox 63"/>
          <p:cNvSpPr txBox="1"/>
          <p:nvPr/>
        </p:nvSpPr>
        <p:spPr>
          <a:xfrm>
            <a:off x="4573710" y="1111768"/>
            <a:ext cx="46679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POLICY</a:t>
            </a:r>
            <a:endParaRPr lang="en-US" sz="600" dirty="0"/>
          </a:p>
        </p:txBody>
      </p:sp>
      <p:sp>
        <p:nvSpPr>
          <p:cNvPr id="65" name="TextBox 64"/>
          <p:cNvSpPr txBox="1"/>
          <p:nvPr/>
        </p:nvSpPr>
        <p:spPr>
          <a:xfrm>
            <a:off x="4665371" y="1578468"/>
            <a:ext cx="3113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P3</a:t>
            </a:r>
            <a:endParaRPr lang="en-US" sz="800" dirty="0"/>
          </a:p>
        </p:txBody>
      </p:sp>
      <p:sp>
        <p:nvSpPr>
          <p:cNvPr id="66" name="TextBox 65"/>
          <p:cNvSpPr txBox="1"/>
          <p:nvPr/>
        </p:nvSpPr>
        <p:spPr>
          <a:xfrm>
            <a:off x="4404081" y="1820204"/>
            <a:ext cx="7761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Open source</a:t>
            </a:r>
            <a:endParaRPr lang="en-US" sz="800" dirty="0"/>
          </a:p>
        </p:txBody>
      </p:sp>
      <p:grpSp>
        <p:nvGrpSpPr>
          <p:cNvPr id="47" name="Group 46"/>
          <p:cNvGrpSpPr/>
          <p:nvPr/>
        </p:nvGrpSpPr>
        <p:grpSpPr>
          <a:xfrm>
            <a:off x="5689298" y="2546375"/>
            <a:ext cx="170916" cy="171239"/>
            <a:chOff x="5715000" y="2114549"/>
            <a:chExt cx="172497" cy="171451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15000" y="2114549"/>
              <a:ext cx="172497" cy="171451"/>
            </a:xfrm>
            <a:prstGeom prst="rect">
              <a:avLst/>
            </a:prstGeom>
            <a:ln w="3175">
              <a:solidFill>
                <a:schemeClr val="accent1"/>
              </a:solidFill>
            </a:ln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5830592" y="2200274"/>
              <a:ext cx="45719" cy="52492"/>
            </a:xfrm>
            <a:prstGeom prst="rect">
              <a:avLst/>
            </a:prstGeom>
          </p:spPr>
        </p:pic>
      </p:grpSp>
      <p:sp>
        <p:nvSpPr>
          <p:cNvPr id="57" name="Rounded Rectangular Callout 56"/>
          <p:cNvSpPr/>
          <p:nvPr/>
        </p:nvSpPr>
        <p:spPr>
          <a:xfrm>
            <a:off x="6027156" y="3530456"/>
            <a:ext cx="2895601" cy="457200"/>
          </a:xfrm>
          <a:prstGeom prst="wedgeRoundRectCallout">
            <a:avLst>
              <a:gd name="adj1" fmla="val -58904"/>
              <a:gd name="adj2" fmla="val -231901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Will open a separate dialog to choose new ROLES from</a:t>
            </a:r>
            <a:endParaRPr lang="he-IL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6555431" y="2467492"/>
            <a:ext cx="1828800" cy="657488"/>
            <a:chOff x="6555431" y="2467492"/>
            <a:chExt cx="1828800" cy="657488"/>
          </a:xfrm>
        </p:grpSpPr>
        <p:sp>
          <p:nvSpPr>
            <p:cNvPr id="68" name="Rounded Rectangular Callout 67"/>
            <p:cNvSpPr/>
            <p:nvPr/>
          </p:nvSpPr>
          <p:spPr>
            <a:xfrm>
              <a:off x="6555431" y="2467492"/>
              <a:ext cx="1828800" cy="657488"/>
            </a:xfrm>
            <a:prstGeom prst="wedgeRoundRectCallout">
              <a:avLst>
                <a:gd name="adj1" fmla="val -96092"/>
                <a:gd name="adj2" fmla="val -62837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For single attachment – show the POLICY details</a:t>
              </a:r>
              <a:endParaRPr lang="he-IL" sz="12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9" name="Rounded Rectangular Callout 68"/>
            <p:cNvSpPr/>
            <p:nvPr/>
          </p:nvSpPr>
          <p:spPr>
            <a:xfrm>
              <a:off x="6555431" y="2467492"/>
              <a:ext cx="1828800" cy="657488"/>
            </a:xfrm>
            <a:prstGeom prst="wedgeRoundRectCallout">
              <a:avLst>
                <a:gd name="adj1" fmla="val -91771"/>
                <a:gd name="adj2" fmla="val -198478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For single attachment – Create a new POLICY</a:t>
              </a:r>
              <a:endParaRPr lang="he-IL" sz="12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70" name="Rounded Rectangular Callout 69"/>
          <p:cNvSpPr/>
          <p:nvPr/>
        </p:nvSpPr>
        <p:spPr>
          <a:xfrm>
            <a:off x="5248643" y="4293659"/>
            <a:ext cx="2895601" cy="457200"/>
          </a:xfrm>
          <a:prstGeom prst="wedgeRoundRectCallout">
            <a:avLst>
              <a:gd name="adj1" fmla="val -85805"/>
              <a:gd name="adj2" fmla="val -197333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Will show all ROLES under the specific POLICY </a:t>
            </a:r>
          </a:p>
          <a:p>
            <a:pPr algn="ctr"/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roles marked are the ones allowed to use the chosen ACTION (copy)</a:t>
            </a:r>
            <a:endParaRPr lang="he-IL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1" name="Rounded Rectangular Callout 70"/>
          <p:cNvSpPr/>
          <p:nvPr/>
        </p:nvSpPr>
        <p:spPr>
          <a:xfrm>
            <a:off x="573993" y="4528842"/>
            <a:ext cx="2895601" cy="457200"/>
          </a:xfrm>
          <a:prstGeom prst="wedgeRoundRectCallout">
            <a:avLst>
              <a:gd name="adj1" fmla="val 71700"/>
              <a:gd name="adj2" fmla="val -105975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ROLES that will not be marked in any of the relevant ACTIONS will be automatically deleted</a:t>
            </a:r>
            <a:endParaRPr lang="he-IL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42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7937" y="2114550"/>
            <a:ext cx="3176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Mail – Attachments options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Multi attachments editing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1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0539" y="3733452"/>
            <a:ext cx="4471389" cy="8047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55552" y="1460819"/>
            <a:ext cx="1416142" cy="1846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bg1">
                    <a:lumMod val="95000"/>
                  </a:schemeClr>
                </a:solidFill>
              </a:rPr>
              <a:t>ATTACHMENT CLASSIFICATION</a:t>
            </a:r>
            <a:endParaRPr lang="en-US" sz="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4943" y="3225077"/>
            <a:ext cx="4391025" cy="53340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1239" y="1207585"/>
            <a:ext cx="4391025" cy="904875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984994" y="2594392"/>
            <a:ext cx="4335471" cy="215856"/>
          </a:xfrm>
          <a:prstGeom prst="rect">
            <a:avLst/>
          </a:prstGeom>
          <a:solidFill>
            <a:schemeClr val="accent1">
              <a:lumMod val="75000"/>
              <a:alpha val="2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7152" y="1460820"/>
            <a:ext cx="1333235" cy="30676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3359111" y="2003542"/>
            <a:ext cx="2261490" cy="117678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2560787" y="3387375"/>
            <a:ext cx="182413" cy="17519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Rounded Rectangular Callout 43"/>
          <p:cNvSpPr/>
          <p:nvPr/>
        </p:nvSpPr>
        <p:spPr>
          <a:xfrm>
            <a:off x="112439" y="3314113"/>
            <a:ext cx="1828800" cy="319967"/>
          </a:xfrm>
          <a:prstGeom prst="wedgeRoundRectCallout">
            <a:avLst>
              <a:gd name="adj1" fmla="val 77044"/>
              <a:gd name="adj2" fmla="val 544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POLICY type will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 “neutral”</a:t>
            </a:r>
            <a:endParaRPr lang="he-IL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2108614" y="2444593"/>
            <a:ext cx="114957" cy="520100"/>
            <a:chOff x="3170363" y="2591868"/>
            <a:chExt cx="114957" cy="520100"/>
          </a:xfrm>
        </p:grpSpPr>
        <p:pic>
          <p:nvPicPr>
            <p:cNvPr id="39" name="Picture 38"/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0363" y="3008194"/>
              <a:ext cx="98009" cy="103774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5582" y="2591868"/>
              <a:ext cx="109738" cy="95106"/>
            </a:xfrm>
            <a:prstGeom prst="rect">
              <a:avLst/>
            </a:prstGeom>
          </p:spPr>
        </p:pic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6226" y="2654767"/>
            <a:ext cx="109738" cy="95106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954384" y="2146620"/>
            <a:ext cx="4371980" cy="1069871"/>
            <a:chOff x="2389632" y="1123950"/>
            <a:chExt cx="4371980" cy="1069871"/>
          </a:xfrm>
        </p:grpSpPr>
        <p:grpSp>
          <p:nvGrpSpPr>
            <p:cNvPr id="20" name="Group 19"/>
            <p:cNvGrpSpPr/>
            <p:nvPr/>
          </p:nvGrpSpPr>
          <p:grpSpPr>
            <a:xfrm>
              <a:off x="2389632" y="1123950"/>
              <a:ext cx="4371980" cy="1069871"/>
              <a:chOff x="2389632" y="1123950"/>
              <a:chExt cx="4371980" cy="1069871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2389632" y="1123950"/>
                <a:ext cx="4343400" cy="106987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2400083" y="1336897"/>
                <a:ext cx="4332949" cy="680247"/>
                <a:chOff x="2400083" y="1336897"/>
                <a:chExt cx="4389419" cy="680247"/>
              </a:xfrm>
            </p:grpSpPr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400083" y="1561512"/>
                  <a:ext cx="4367429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2420505" y="1779901"/>
                  <a:ext cx="4367429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422073" y="2017144"/>
                  <a:ext cx="4367429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>
                  <a:off x="2408551" y="1336897"/>
                  <a:ext cx="4367429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Rectangle 30"/>
              <p:cNvSpPr/>
              <p:nvPr/>
            </p:nvSpPr>
            <p:spPr>
              <a:xfrm>
                <a:off x="2414342" y="1789795"/>
                <a:ext cx="4347270" cy="213869"/>
              </a:xfrm>
              <a:prstGeom prst="rect">
                <a:avLst/>
              </a:prstGeom>
              <a:solidFill>
                <a:schemeClr val="accent1">
                  <a:lumMod val="75000"/>
                  <a:alpha val="24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26302" y="1158339"/>
                <a:ext cx="104775" cy="304800"/>
              </a:xfrm>
              <a:prstGeom prst="rect">
                <a:avLst/>
              </a:prstGeom>
            </p:spPr>
          </p:pic>
        </p:grp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43862" y="1184304"/>
              <a:ext cx="98009" cy="103774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2489293" y="1164395"/>
              <a:ext cx="325490" cy="143242"/>
            </a:xfrm>
            <a:prstGeom prst="rect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60837" y="1157142"/>
              <a:ext cx="29848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dirty="0" smtClean="0"/>
                <a:t>ALL</a:t>
              </a:r>
              <a:endParaRPr lang="en-US" dirty="0"/>
            </a:p>
          </p:txBody>
        </p:sp>
      </p:grpSp>
      <p:pic>
        <p:nvPicPr>
          <p:cNvPr id="52" name="Picture 51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3329" y="2434689"/>
            <a:ext cx="109738" cy="95106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1961855" y="2579724"/>
            <a:ext cx="4347270" cy="213869"/>
          </a:xfrm>
          <a:prstGeom prst="rect">
            <a:avLst/>
          </a:prstGeom>
          <a:solidFill>
            <a:schemeClr val="accent1">
              <a:lumMod val="75000"/>
              <a:alpha val="2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2307" y="2643640"/>
            <a:ext cx="109738" cy="9510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948559" y="2360827"/>
            <a:ext cx="4347270" cy="213869"/>
          </a:xfrm>
          <a:prstGeom prst="rect">
            <a:avLst/>
          </a:prstGeom>
          <a:solidFill>
            <a:schemeClr val="accent1">
              <a:lumMod val="75000"/>
              <a:alpha val="2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2383" y="2862728"/>
            <a:ext cx="109738" cy="9510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383" y="2215242"/>
            <a:ext cx="109738" cy="95106"/>
          </a:xfrm>
          <a:prstGeom prst="rect">
            <a:avLst/>
          </a:prstGeom>
        </p:spPr>
      </p:pic>
      <p:grpSp>
        <p:nvGrpSpPr>
          <p:cNvPr id="63" name="Group 62"/>
          <p:cNvGrpSpPr/>
          <p:nvPr/>
        </p:nvGrpSpPr>
        <p:grpSpPr>
          <a:xfrm>
            <a:off x="5203552" y="3344544"/>
            <a:ext cx="218023" cy="218023"/>
            <a:chOff x="5821090" y="2340085"/>
            <a:chExt cx="218023" cy="218023"/>
          </a:xfrm>
        </p:grpSpPr>
        <p:sp>
          <p:nvSpPr>
            <p:cNvPr id="64" name="Oval 63"/>
            <p:cNvSpPr/>
            <p:nvPr/>
          </p:nvSpPr>
          <p:spPr>
            <a:xfrm>
              <a:off x="5821090" y="2340085"/>
              <a:ext cx="218023" cy="2180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00" dist="38100" dir="2700000" sx="88000" sy="88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9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881659" y="2383069"/>
              <a:ext cx="119354" cy="119354"/>
            </a:xfrm>
            <a:prstGeom prst="rect">
              <a:avLst/>
            </a:prstGeom>
          </p:spPr>
        </p:pic>
      </p:grpSp>
      <p:sp>
        <p:nvSpPr>
          <p:cNvPr id="66" name="Rounded Rectangular Callout 65"/>
          <p:cNvSpPr/>
          <p:nvPr/>
        </p:nvSpPr>
        <p:spPr>
          <a:xfrm>
            <a:off x="6249891" y="3697599"/>
            <a:ext cx="1828800" cy="452019"/>
          </a:xfrm>
          <a:prstGeom prst="wedgeRoundRectCallout">
            <a:avLst>
              <a:gd name="adj1" fmla="val -98207"/>
              <a:gd name="adj2" fmla="val -77599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Edit the chosen attachments POLICY</a:t>
            </a:r>
            <a:endParaRPr lang="he-IL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70152" y="3387528"/>
            <a:ext cx="190235" cy="1193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793"/>
          <a:stretch/>
        </p:blipFill>
        <p:spPr>
          <a:xfrm>
            <a:off x="6555431" y="742949"/>
            <a:ext cx="282027" cy="287915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954384" y="1453453"/>
            <a:ext cx="1416142" cy="184666"/>
          </a:xfrm>
          <a:prstGeom prst="rect">
            <a:avLst/>
          </a:prstGeom>
          <a:solidFill>
            <a:srgbClr val="49465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bg1">
                    <a:lumMod val="95000"/>
                  </a:schemeClr>
                </a:solidFill>
              </a:rPr>
              <a:t>ATTACHMENT CLASSIFICATION</a:t>
            </a:r>
            <a:endParaRPr lang="en-US" sz="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264881" y="1239585"/>
            <a:ext cx="1505157" cy="184666"/>
          </a:xfrm>
          <a:prstGeom prst="rect">
            <a:avLst/>
          </a:prstGeom>
          <a:solidFill>
            <a:srgbClr val="494654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600" b="1" dirty="0" smtClean="0">
                <a:solidFill>
                  <a:schemeClr val="bg1">
                    <a:lumMod val="95000"/>
                  </a:schemeClr>
                </a:solidFill>
              </a:rPr>
              <a:t>Mail Subject</a:t>
            </a:r>
            <a:endParaRPr lang="en-US" sz="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446929" y="2409083"/>
            <a:ext cx="13885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Finale </a:t>
            </a:r>
            <a:r>
              <a:rPr lang="en-US" sz="800" dirty="0" smtClean="0"/>
              <a:t>Version_slide_28…</a:t>
            </a:r>
            <a:endParaRPr lang="en-US" sz="800" dirty="0"/>
          </a:p>
        </p:txBody>
      </p:sp>
      <p:sp>
        <p:nvSpPr>
          <p:cNvPr id="69" name="TextBox 68"/>
          <p:cNvSpPr txBox="1"/>
          <p:nvPr/>
        </p:nvSpPr>
        <p:spPr>
          <a:xfrm>
            <a:off x="2446929" y="2630159"/>
            <a:ext cx="12522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email_bar_slide_41_04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441044" y="2857341"/>
            <a:ext cx="1887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HLD Covertix v8 after </a:t>
            </a:r>
            <a:r>
              <a:rPr lang="en-US" sz="800" dirty="0" smtClean="0"/>
              <a:t>GUI concept …</a:t>
            </a:r>
            <a:endParaRPr lang="en-US" sz="800" dirty="0"/>
          </a:p>
        </p:txBody>
      </p:sp>
      <p:sp>
        <p:nvSpPr>
          <p:cNvPr id="72" name="Oval 71"/>
          <p:cNvSpPr/>
          <p:nvPr/>
        </p:nvSpPr>
        <p:spPr>
          <a:xfrm>
            <a:off x="6084592" y="2476967"/>
            <a:ext cx="112328" cy="10197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6084592" y="2924364"/>
            <a:ext cx="112328" cy="10197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6084592" y="2688414"/>
            <a:ext cx="112328" cy="10197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2348316" y="2171946"/>
            <a:ext cx="95410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ATTACHMENT NAME</a:t>
            </a:r>
            <a:endParaRPr lang="en-US" sz="600" dirty="0"/>
          </a:p>
        </p:txBody>
      </p:sp>
      <p:sp>
        <p:nvSpPr>
          <p:cNvPr id="76" name="TextBox 75"/>
          <p:cNvSpPr txBox="1"/>
          <p:nvPr/>
        </p:nvSpPr>
        <p:spPr>
          <a:xfrm>
            <a:off x="5029097" y="2408975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P10</a:t>
            </a:r>
            <a:endParaRPr lang="en-US" sz="800" dirty="0"/>
          </a:p>
        </p:txBody>
      </p:sp>
      <p:sp>
        <p:nvSpPr>
          <p:cNvPr id="77" name="TextBox 76"/>
          <p:cNvSpPr txBox="1"/>
          <p:nvPr/>
        </p:nvSpPr>
        <p:spPr>
          <a:xfrm>
            <a:off x="4958651" y="2159191"/>
            <a:ext cx="46679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POLICY</a:t>
            </a:r>
            <a:endParaRPr lang="en-US" sz="600" dirty="0"/>
          </a:p>
        </p:txBody>
      </p:sp>
      <p:sp>
        <p:nvSpPr>
          <p:cNvPr id="79" name="TextBox 78"/>
          <p:cNvSpPr txBox="1"/>
          <p:nvPr/>
        </p:nvSpPr>
        <p:spPr>
          <a:xfrm>
            <a:off x="5050312" y="2625891"/>
            <a:ext cx="3113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P3</a:t>
            </a:r>
            <a:endParaRPr lang="en-US" sz="800" dirty="0"/>
          </a:p>
        </p:txBody>
      </p:sp>
      <p:sp>
        <p:nvSpPr>
          <p:cNvPr id="80" name="TextBox 79"/>
          <p:cNvSpPr txBox="1"/>
          <p:nvPr/>
        </p:nvSpPr>
        <p:spPr>
          <a:xfrm>
            <a:off x="4789022" y="2867627"/>
            <a:ext cx="7761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Open source</a:t>
            </a:r>
            <a:endParaRPr lang="en-US" sz="800" dirty="0"/>
          </a:p>
        </p:txBody>
      </p:sp>
      <p:sp>
        <p:nvSpPr>
          <p:cNvPr id="71" name="Rounded Rectangular Callout 70"/>
          <p:cNvSpPr/>
          <p:nvPr/>
        </p:nvSpPr>
        <p:spPr>
          <a:xfrm rot="20498098">
            <a:off x="66085" y="686569"/>
            <a:ext cx="1828800" cy="400673"/>
          </a:xfrm>
          <a:prstGeom prst="wedgeRoundRectCallout">
            <a:avLst>
              <a:gd name="adj1" fmla="val 50084"/>
              <a:gd name="adj2" fmla="val -23339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Multi attachments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editing</a:t>
            </a:r>
            <a:endParaRPr lang="he-IL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1" name="Rounded Rectangular Callout 80"/>
          <p:cNvSpPr/>
          <p:nvPr/>
        </p:nvSpPr>
        <p:spPr>
          <a:xfrm>
            <a:off x="146465" y="2114550"/>
            <a:ext cx="1828800" cy="639979"/>
          </a:xfrm>
          <a:prstGeom prst="wedgeRoundRectCallout">
            <a:avLst>
              <a:gd name="adj1" fmla="val 72340"/>
              <a:gd name="adj2" fmla="val -6336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When choosing multi attachments the classification </a:t>
            </a:r>
            <a:r>
              <a: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is “neutral”</a:t>
            </a:r>
            <a:endParaRPr lang="he-IL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 cstate="email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094" y="3309815"/>
            <a:ext cx="250153" cy="283507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938479" y="3318865"/>
            <a:ext cx="248778" cy="248778"/>
          </a:xfrm>
          <a:prstGeom prst="ellipse">
            <a:avLst/>
          </a:prstGeom>
          <a:solidFill>
            <a:schemeClr val="bg1">
              <a:lumMod val="50000"/>
              <a:alpha val="4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ular Callout 84"/>
          <p:cNvSpPr/>
          <p:nvPr/>
        </p:nvSpPr>
        <p:spPr>
          <a:xfrm>
            <a:off x="7282318" y="2800324"/>
            <a:ext cx="1828800" cy="452019"/>
          </a:xfrm>
          <a:prstGeom prst="wedgeRoundRectCallout">
            <a:avLst>
              <a:gd name="adj1" fmla="val -115491"/>
              <a:gd name="adj2" fmla="val 89729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POLICY Details &amp; add new will be disabled</a:t>
            </a:r>
            <a:endParaRPr lang="he-IL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6" name="Rounded Rectangular Callout 85"/>
          <p:cNvSpPr/>
          <p:nvPr/>
        </p:nvSpPr>
        <p:spPr>
          <a:xfrm>
            <a:off x="7277821" y="2803002"/>
            <a:ext cx="1828800" cy="452019"/>
          </a:xfrm>
          <a:prstGeom prst="wedgeRoundRectCallout">
            <a:avLst>
              <a:gd name="adj1" fmla="val -132775"/>
              <a:gd name="adj2" fmla="val 8473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POLICY Details &amp; add new will be disabled</a:t>
            </a:r>
            <a:endParaRPr lang="he-IL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93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6700" indent="-266700" algn="l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Detailed Design</a:t>
            </a:r>
            <a:endParaRPr lang="he-IL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66700" indent="-266700" algn="l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Graphic Design</a:t>
            </a:r>
            <a:endParaRPr lang="he-IL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66700" indent="-266700" algn="l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Terminology</a:t>
            </a:r>
            <a:endParaRPr lang="he-IL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19680" lvl="1" indent="0">
              <a:buNone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Out of Today’s Scope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0539" y="3733452"/>
            <a:ext cx="4471389" cy="8047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55552" y="1460819"/>
            <a:ext cx="1416142" cy="1846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bg1">
                    <a:lumMod val="95000"/>
                  </a:schemeClr>
                </a:solidFill>
              </a:rPr>
              <a:t>ATTACHMENT CLASSIFICATION</a:t>
            </a:r>
            <a:endParaRPr lang="en-US" sz="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4943" y="3225077"/>
            <a:ext cx="4391025" cy="53340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1239" y="1207585"/>
            <a:ext cx="4391025" cy="904875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984994" y="2594392"/>
            <a:ext cx="4335471" cy="215856"/>
          </a:xfrm>
          <a:prstGeom prst="rect">
            <a:avLst/>
          </a:prstGeom>
          <a:solidFill>
            <a:schemeClr val="accent1">
              <a:lumMod val="75000"/>
              <a:alpha val="2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7152" y="1460820"/>
            <a:ext cx="1333235" cy="30676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3359111" y="2003542"/>
            <a:ext cx="2261490" cy="117678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2560787" y="3387375"/>
            <a:ext cx="182413" cy="17519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2108614" y="2444593"/>
            <a:ext cx="114957" cy="520100"/>
            <a:chOff x="3170363" y="2591868"/>
            <a:chExt cx="114957" cy="520100"/>
          </a:xfrm>
        </p:grpSpPr>
        <p:pic>
          <p:nvPicPr>
            <p:cNvPr id="39" name="Picture 38"/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0363" y="3008194"/>
              <a:ext cx="98009" cy="103774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5582" y="2591868"/>
              <a:ext cx="109738" cy="95106"/>
            </a:xfrm>
            <a:prstGeom prst="rect">
              <a:avLst/>
            </a:prstGeom>
          </p:spPr>
        </p:pic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6226" y="2654767"/>
            <a:ext cx="109738" cy="95106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954384" y="2146620"/>
            <a:ext cx="4371980" cy="1069871"/>
            <a:chOff x="2389632" y="1123950"/>
            <a:chExt cx="4371980" cy="1069871"/>
          </a:xfrm>
        </p:grpSpPr>
        <p:grpSp>
          <p:nvGrpSpPr>
            <p:cNvPr id="20" name="Group 19"/>
            <p:cNvGrpSpPr/>
            <p:nvPr/>
          </p:nvGrpSpPr>
          <p:grpSpPr>
            <a:xfrm>
              <a:off x="2389632" y="1123950"/>
              <a:ext cx="4371980" cy="1069871"/>
              <a:chOff x="2389632" y="1123950"/>
              <a:chExt cx="4371980" cy="1069871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2389632" y="1123950"/>
                <a:ext cx="4343400" cy="106987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2400083" y="1336897"/>
                <a:ext cx="4332949" cy="680247"/>
                <a:chOff x="2400083" y="1336897"/>
                <a:chExt cx="4389419" cy="680247"/>
              </a:xfrm>
            </p:grpSpPr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400083" y="1561512"/>
                  <a:ext cx="4367429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2420505" y="1779901"/>
                  <a:ext cx="4367429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422073" y="2017144"/>
                  <a:ext cx="4367429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>
                  <a:off x="2408551" y="1336897"/>
                  <a:ext cx="4367429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Rectangle 30"/>
              <p:cNvSpPr/>
              <p:nvPr/>
            </p:nvSpPr>
            <p:spPr>
              <a:xfrm>
                <a:off x="2414342" y="1789795"/>
                <a:ext cx="4347270" cy="213869"/>
              </a:xfrm>
              <a:prstGeom prst="rect">
                <a:avLst/>
              </a:prstGeom>
              <a:solidFill>
                <a:schemeClr val="accent1">
                  <a:lumMod val="75000"/>
                  <a:alpha val="24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26302" y="1158339"/>
                <a:ext cx="104775" cy="304800"/>
              </a:xfrm>
              <a:prstGeom prst="rect">
                <a:avLst/>
              </a:prstGeom>
            </p:spPr>
          </p:pic>
        </p:grp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43862" y="1184304"/>
              <a:ext cx="98009" cy="103774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2489293" y="1164395"/>
              <a:ext cx="325490" cy="143242"/>
            </a:xfrm>
            <a:prstGeom prst="rect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60837" y="1157142"/>
              <a:ext cx="29848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dirty="0" smtClean="0"/>
                <a:t>ALL</a:t>
              </a:r>
              <a:endParaRPr lang="en-US" dirty="0"/>
            </a:p>
          </p:txBody>
        </p:sp>
      </p:grpSp>
      <p:pic>
        <p:nvPicPr>
          <p:cNvPr id="52" name="Picture 51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3329" y="2434689"/>
            <a:ext cx="109738" cy="95106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1961855" y="2579724"/>
            <a:ext cx="4347270" cy="213869"/>
          </a:xfrm>
          <a:prstGeom prst="rect">
            <a:avLst/>
          </a:prstGeom>
          <a:solidFill>
            <a:schemeClr val="accent1">
              <a:lumMod val="75000"/>
              <a:alpha val="2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2307" y="2643640"/>
            <a:ext cx="109738" cy="9510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948559" y="2360827"/>
            <a:ext cx="4347270" cy="213869"/>
          </a:xfrm>
          <a:prstGeom prst="rect">
            <a:avLst/>
          </a:prstGeom>
          <a:solidFill>
            <a:schemeClr val="accent1">
              <a:lumMod val="75000"/>
              <a:alpha val="2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2383" y="2862728"/>
            <a:ext cx="109738" cy="9510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383" y="2215242"/>
            <a:ext cx="109738" cy="95106"/>
          </a:xfrm>
          <a:prstGeom prst="rect">
            <a:avLst/>
          </a:prstGeom>
        </p:spPr>
      </p:pic>
      <p:grpSp>
        <p:nvGrpSpPr>
          <p:cNvPr id="63" name="Group 62"/>
          <p:cNvGrpSpPr/>
          <p:nvPr/>
        </p:nvGrpSpPr>
        <p:grpSpPr>
          <a:xfrm>
            <a:off x="5203552" y="3344544"/>
            <a:ext cx="218023" cy="218023"/>
            <a:chOff x="5821090" y="2340085"/>
            <a:chExt cx="218023" cy="218023"/>
          </a:xfrm>
        </p:grpSpPr>
        <p:sp>
          <p:nvSpPr>
            <p:cNvPr id="64" name="Oval 63"/>
            <p:cNvSpPr/>
            <p:nvPr/>
          </p:nvSpPr>
          <p:spPr>
            <a:xfrm>
              <a:off x="5821090" y="2340085"/>
              <a:ext cx="218023" cy="2180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00" dist="38100" dir="2700000" sx="88000" sy="88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9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881659" y="2383069"/>
              <a:ext cx="119354" cy="119354"/>
            </a:xfrm>
            <a:prstGeom prst="rect">
              <a:avLst/>
            </a:prstGeom>
          </p:spPr>
        </p:pic>
      </p:grpSp>
      <p:sp>
        <p:nvSpPr>
          <p:cNvPr id="66" name="Rounded Rectangular Callout 65"/>
          <p:cNvSpPr/>
          <p:nvPr/>
        </p:nvSpPr>
        <p:spPr>
          <a:xfrm>
            <a:off x="6331905" y="3517366"/>
            <a:ext cx="1828800" cy="452019"/>
          </a:xfrm>
          <a:prstGeom prst="wedgeRoundRectCallout">
            <a:avLst>
              <a:gd name="adj1" fmla="val -101911"/>
              <a:gd name="adj2" fmla="val -52625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When pressed the POLICY type dialog is active</a:t>
            </a:r>
            <a:endParaRPr lang="he-IL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70152" y="3387528"/>
            <a:ext cx="190235" cy="1193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793"/>
          <a:stretch/>
        </p:blipFill>
        <p:spPr>
          <a:xfrm>
            <a:off x="6555431" y="742949"/>
            <a:ext cx="282027" cy="287915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954384" y="1453453"/>
            <a:ext cx="1416142" cy="184666"/>
          </a:xfrm>
          <a:prstGeom prst="rect">
            <a:avLst/>
          </a:prstGeom>
          <a:solidFill>
            <a:srgbClr val="49465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bg1">
                    <a:lumMod val="95000"/>
                  </a:schemeClr>
                </a:solidFill>
              </a:rPr>
              <a:t>ATTACHMENT CLASSIFICATION</a:t>
            </a:r>
            <a:endParaRPr lang="en-US" sz="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264881" y="1239585"/>
            <a:ext cx="1505157" cy="184666"/>
          </a:xfrm>
          <a:prstGeom prst="rect">
            <a:avLst/>
          </a:prstGeom>
          <a:solidFill>
            <a:srgbClr val="494654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600" b="1" dirty="0" smtClean="0">
                <a:solidFill>
                  <a:schemeClr val="bg1">
                    <a:lumMod val="95000"/>
                  </a:schemeClr>
                </a:solidFill>
              </a:rPr>
              <a:t>Mail Subject</a:t>
            </a:r>
            <a:endParaRPr lang="en-US" sz="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446929" y="2409083"/>
            <a:ext cx="13885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Finale </a:t>
            </a:r>
            <a:r>
              <a:rPr lang="en-US" sz="800" dirty="0" smtClean="0"/>
              <a:t>Version_slide_28…</a:t>
            </a:r>
            <a:endParaRPr lang="en-US" sz="800" dirty="0"/>
          </a:p>
        </p:txBody>
      </p:sp>
      <p:sp>
        <p:nvSpPr>
          <p:cNvPr id="69" name="TextBox 68"/>
          <p:cNvSpPr txBox="1"/>
          <p:nvPr/>
        </p:nvSpPr>
        <p:spPr>
          <a:xfrm>
            <a:off x="2446929" y="2630159"/>
            <a:ext cx="12522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email_bar_slide_41_04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441044" y="2857341"/>
            <a:ext cx="1887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HLD Covertix v8 after </a:t>
            </a:r>
            <a:r>
              <a:rPr lang="en-US" sz="800" dirty="0" smtClean="0"/>
              <a:t>GUI concept …</a:t>
            </a:r>
            <a:endParaRPr lang="en-US" sz="800" dirty="0"/>
          </a:p>
        </p:txBody>
      </p:sp>
      <p:sp>
        <p:nvSpPr>
          <p:cNvPr id="72" name="Oval 71"/>
          <p:cNvSpPr/>
          <p:nvPr/>
        </p:nvSpPr>
        <p:spPr>
          <a:xfrm>
            <a:off x="6084592" y="2476967"/>
            <a:ext cx="112328" cy="10197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6084592" y="2924364"/>
            <a:ext cx="112328" cy="10197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6084592" y="2688414"/>
            <a:ext cx="112328" cy="10197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2348316" y="2171946"/>
            <a:ext cx="95410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ATTACHMENT NAME</a:t>
            </a:r>
            <a:endParaRPr lang="en-US" sz="600" dirty="0"/>
          </a:p>
        </p:txBody>
      </p:sp>
      <p:sp>
        <p:nvSpPr>
          <p:cNvPr id="76" name="TextBox 75"/>
          <p:cNvSpPr txBox="1"/>
          <p:nvPr/>
        </p:nvSpPr>
        <p:spPr>
          <a:xfrm>
            <a:off x="5029097" y="2408975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P10</a:t>
            </a:r>
            <a:endParaRPr lang="en-US" sz="800" dirty="0"/>
          </a:p>
        </p:txBody>
      </p:sp>
      <p:sp>
        <p:nvSpPr>
          <p:cNvPr id="77" name="TextBox 76"/>
          <p:cNvSpPr txBox="1"/>
          <p:nvPr/>
        </p:nvSpPr>
        <p:spPr>
          <a:xfrm>
            <a:off x="4958651" y="2159191"/>
            <a:ext cx="46679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POLICY</a:t>
            </a:r>
            <a:endParaRPr lang="en-US" sz="600" dirty="0"/>
          </a:p>
        </p:txBody>
      </p:sp>
      <p:sp>
        <p:nvSpPr>
          <p:cNvPr id="79" name="TextBox 78"/>
          <p:cNvSpPr txBox="1"/>
          <p:nvPr/>
        </p:nvSpPr>
        <p:spPr>
          <a:xfrm>
            <a:off x="5050523" y="2591629"/>
            <a:ext cx="3113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P3</a:t>
            </a:r>
            <a:endParaRPr lang="en-US" sz="800" dirty="0"/>
          </a:p>
        </p:txBody>
      </p:sp>
      <p:sp>
        <p:nvSpPr>
          <p:cNvPr id="80" name="TextBox 79"/>
          <p:cNvSpPr txBox="1"/>
          <p:nvPr/>
        </p:nvSpPr>
        <p:spPr>
          <a:xfrm>
            <a:off x="4789022" y="2867627"/>
            <a:ext cx="7761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Open source</a:t>
            </a:r>
            <a:endParaRPr lang="en-US" sz="800" dirty="0"/>
          </a:p>
        </p:txBody>
      </p:sp>
      <p:sp>
        <p:nvSpPr>
          <p:cNvPr id="71" name="Rounded Rectangular Callout 70"/>
          <p:cNvSpPr/>
          <p:nvPr/>
        </p:nvSpPr>
        <p:spPr>
          <a:xfrm rot="20498098">
            <a:off x="66085" y="686569"/>
            <a:ext cx="1828800" cy="400673"/>
          </a:xfrm>
          <a:prstGeom prst="wedgeRoundRectCallout">
            <a:avLst>
              <a:gd name="adj1" fmla="val 50084"/>
              <a:gd name="adj2" fmla="val -23339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Multi attachments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editing</a:t>
            </a:r>
            <a:endParaRPr lang="he-IL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1" name="Rounded Rectangular Callout 80"/>
          <p:cNvSpPr/>
          <p:nvPr/>
        </p:nvSpPr>
        <p:spPr>
          <a:xfrm>
            <a:off x="101026" y="2057013"/>
            <a:ext cx="1828800" cy="639979"/>
          </a:xfrm>
          <a:prstGeom prst="wedgeRoundRectCallout">
            <a:avLst>
              <a:gd name="adj1" fmla="val 162463"/>
              <a:gd name="adj2" fmla="val -119810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Choose a preferred CALSIFICATION</a:t>
            </a:r>
            <a:endParaRPr lang="he-IL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5197638" y="3356098"/>
            <a:ext cx="218023" cy="218023"/>
            <a:chOff x="5821090" y="2340085"/>
            <a:chExt cx="218023" cy="218023"/>
          </a:xfrm>
        </p:grpSpPr>
        <p:sp>
          <p:nvSpPr>
            <p:cNvPr id="83" name="Oval 82"/>
            <p:cNvSpPr/>
            <p:nvPr/>
          </p:nvSpPr>
          <p:spPr>
            <a:xfrm>
              <a:off x="5821090" y="2340085"/>
              <a:ext cx="218023" cy="21802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25400" dist="38100" dir="2700000" sx="88000" sy="88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9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881659" y="2383069"/>
              <a:ext cx="119354" cy="119354"/>
            </a:xfrm>
            <a:prstGeom prst="rect">
              <a:avLst/>
            </a:prstGeom>
          </p:spPr>
        </p:pic>
      </p:grpSp>
      <p:grpSp>
        <p:nvGrpSpPr>
          <p:cNvPr id="85" name="Group 84"/>
          <p:cNvGrpSpPr/>
          <p:nvPr/>
        </p:nvGrpSpPr>
        <p:grpSpPr>
          <a:xfrm>
            <a:off x="2486604" y="3574560"/>
            <a:ext cx="2373783" cy="725627"/>
            <a:chOff x="2921852" y="2534530"/>
            <a:chExt cx="2373783" cy="725627"/>
          </a:xfrm>
        </p:grpSpPr>
        <p:sp>
          <p:nvSpPr>
            <p:cNvPr id="86" name="Rectangle 85"/>
            <p:cNvSpPr/>
            <p:nvPr/>
          </p:nvSpPr>
          <p:spPr>
            <a:xfrm>
              <a:off x="2921852" y="2534530"/>
              <a:ext cx="2373783" cy="72562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800" dirty="0" smtClean="0">
                  <a:solidFill>
                    <a:schemeClr val="bg1">
                      <a:lumMod val="65000"/>
                    </a:schemeClr>
                  </a:solidFill>
                </a:rPr>
                <a:t>P1</a:t>
              </a:r>
            </a:p>
            <a:p>
              <a:pPr algn="l"/>
              <a:r>
                <a:rPr lang="en-US" sz="800" dirty="0" smtClean="0">
                  <a:solidFill>
                    <a:schemeClr val="bg1">
                      <a:lumMod val="65000"/>
                    </a:schemeClr>
                  </a:solidFill>
                </a:rPr>
                <a:t>P4</a:t>
              </a:r>
            </a:p>
            <a:p>
              <a:pPr algn="l"/>
              <a:r>
                <a:rPr lang="en-US" sz="800" dirty="0" smtClean="0">
                  <a:solidFill>
                    <a:schemeClr val="bg1">
                      <a:lumMod val="65000"/>
                    </a:schemeClr>
                  </a:solidFill>
                </a:rPr>
                <a:t>P5</a:t>
              </a:r>
            </a:p>
            <a:p>
              <a:pPr algn="l"/>
              <a:r>
                <a:rPr lang="en-US" sz="800" dirty="0" smtClean="0">
                  <a:solidFill>
                    <a:schemeClr val="tx1"/>
                  </a:solidFill>
                </a:rPr>
                <a:t>P6</a:t>
              </a:r>
            </a:p>
            <a:p>
              <a:pPr algn="l"/>
              <a:r>
                <a:rPr lang="en-US" sz="800" dirty="0" smtClean="0">
                  <a:solidFill>
                    <a:schemeClr val="bg1">
                      <a:lumMod val="65000"/>
                    </a:schemeClr>
                  </a:solidFill>
                </a:rPr>
                <a:t>P7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921852" y="2952750"/>
              <a:ext cx="2373783" cy="11518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3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Rounded Rectangular Callout 87"/>
          <p:cNvSpPr/>
          <p:nvPr/>
        </p:nvSpPr>
        <p:spPr>
          <a:xfrm>
            <a:off x="276563" y="4152520"/>
            <a:ext cx="1828800" cy="329412"/>
          </a:xfrm>
          <a:prstGeom prst="wedgeRoundRectCallout">
            <a:avLst>
              <a:gd name="adj1" fmla="val 71142"/>
              <a:gd name="adj2" fmla="val -81340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Suitable POLICYs type only</a:t>
            </a:r>
            <a:endParaRPr lang="he-IL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6084644" y="2685666"/>
            <a:ext cx="112328" cy="10197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6090417" y="2911499"/>
            <a:ext cx="112328" cy="10197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5036568" y="2594598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P10</a:t>
            </a:r>
            <a:endParaRPr lang="en-US" sz="800" dirty="0"/>
          </a:p>
        </p:txBody>
      </p:sp>
      <p:sp>
        <p:nvSpPr>
          <p:cNvPr id="92" name="TextBox 91"/>
          <p:cNvSpPr txBox="1"/>
          <p:nvPr/>
        </p:nvSpPr>
        <p:spPr>
          <a:xfrm>
            <a:off x="5046649" y="2843237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P10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6740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66" grpId="0" animBg="1"/>
      <p:bldP spid="2" grpId="0" animBg="1"/>
      <p:bldP spid="76" grpId="0"/>
      <p:bldP spid="76" grpId="1"/>
      <p:bldP spid="79" grpId="0"/>
      <p:bldP spid="80" grpId="0"/>
      <p:bldP spid="71" grpId="0" animBg="1"/>
      <p:bldP spid="81" grpId="0" animBg="1"/>
      <p:bldP spid="88" grpId="0" animBg="1"/>
      <p:bldP spid="89" grpId="0" animBg="1"/>
      <p:bldP spid="90" grpId="0" animBg="1"/>
      <p:bldP spid="91" grpId="1"/>
      <p:bldP spid="92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819400" y="1200150"/>
            <a:ext cx="5928972" cy="4998034"/>
            <a:chOff x="1902991" y="184916"/>
            <a:chExt cx="7020055" cy="5917801"/>
          </a:xfrm>
        </p:grpSpPr>
        <p:sp>
          <p:nvSpPr>
            <p:cNvPr id="8" name="TextBox 7"/>
            <p:cNvSpPr txBox="1"/>
            <p:nvPr/>
          </p:nvSpPr>
          <p:spPr>
            <a:xfrm>
              <a:off x="2133600" y="438150"/>
              <a:ext cx="1416142" cy="18466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 smtClean="0">
                  <a:solidFill>
                    <a:schemeClr val="bg1">
                      <a:lumMod val="95000"/>
                    </a:schemeClr>
                  </a:solidFill>
                </a:rPr>
                <a:t>ATTACHMENT CLASSIFICATION</a:t>
              </a:r>
              <a:endParaRPr lang="en-US" sz="6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02991" y="2202408"/>
              <a:ext cx="4391025" cy="53340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6" name="Group 25"/>
            <p:cNvGrpSpPr/>
            <p:nvPr/>
          </p:nvGrpSpPr>
          <p:grpSpPr>
            <a:xfrm>
              <a:off x="1905000" y="2114551"/>
              <a:ext cx="4387933" cy="3988166"/>
              <a:chOff x="2383199" y="2190537"/>
              <a:chExt cx="4387933" cy="3988166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383199" y="2190537"/>
                <a:ext cx="4387933" cy="3965175"/>
                <a:chOff x="2389632" y="2193821"/>
                <a:chExt cx="4387933" cy="3965175"/>
              </a:xfrm>
            </p:grpSpPr>
            <p:pic>
              <p:nvPicPr>
                <p:cNvPr id="36" name="Picture 35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89632" y="2193821"/>
                  <a:ext cx="4387933" cy="3965175"/>
                </a:xfrm>
                <a:prstGeom prst="rect">
                  <a:avLst/>
                </a:prstGeom>
              </p:spPr>
            </p:pic>
            <p:sp>
              <p:nvSpPr>
                <p:cNvPr id="3" name="Rectangle 2"/>
                <p:cNvSpPr/>
                <p:nvPr/>
              </p:nvSpPr>
              <p:spPr>
                <a:xfrm>
                  <a:off x="4555703" y="2337905"/>
                  <a:ext cx="244897" cy="1837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475572" y="5772045"/>
                <a:ext cx="1235753" cy="314325"/>
              </a:xfrm>
              <a:prstGeom prst="rect">
                <a:avLst/>
              </a:prstGeom>
            </p:spPr>
          </p:pic>
          <p:sp>
            <p:nvSpPr>
              <p:cNvPr id="38" name="TextBox 37"/>
              <p:cNvSpPr txBox="1"/>
              <p:nvPr/>
            </p:nvSpPr>
            <p:spPr>
              <a:xfrm>
                <a:off x="5791394" y="5994037"/>
                <a:ext cx="822661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dirty="0" smtClean="0"/>
                  <a:t>Re-Protect &amp; Save</a:t>
                </a:r>
                <a:endParaRPr lang="en-US" sz="600" dirty="0"/>
              </a:p>
            </p:txBody>
          </p:sp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47506" y="5702469"/>
                <a:ext cx="322633" cy="322633"/>
              </a:xfrm>
              <a:prstGeom prst="rect">
                <a:avLst/>
              </a:prstGeom>
            </p:spPr>
          </p:pic>
        </p:grp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19287" y="184916"/>
              <a:ext cx="4391025" cy="90487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89411" y="2656917"/>
              <a:ext cx="87724" cy="859375"/>
            </a:xfrm>
            <a:prstGeom prst="rect">
              <a:avLst/>
            </a:prstGeom>
          </p:spPr>
        </p:pic>
        <p:sp>
          <p:nvSpPr>
            <p:cNvPr id="43" name="Oval 42"/>
            <p:cNvSpPr/>
            <p:nvPr/>
          </p:nvSpPr>
          <p:spPr>
            <a:xfrm>
              <a:off x="5968133" y="1389094"/>
              <a:ext cx="112328" cy="10197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5968133" y="1854196"/>
              <a:ext cx="112328" cy="101970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968133" y="1618246"/>
              <a:ext cx="112328" cy="10197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2086662" y="1421924"/>
              <a:ext cx="114957" cy="520100"/>
              <a:chOff x="3170363" y="2591868"/>
              <a:chExt cx="114957" cy="520100"/>
            </a:xfrm>
          </p:grpSpPr>
          <p:pic>
            <p:nvPicPr>
              <p:cNvPr id="47" name="Picture 46"/>
              <p:cNvPicPr>
                <a:picLocks noChangeAspect="1"/>
              </p:cNvPicPr>
              <p:nvPr userDrawn="1"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70363" y="2786995"/>
                <a:ext cx="98009" cy="103774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 userDrawn="1"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70363" y="3008194"/>
                <a:ext cx="98009" cy="103774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 userDrawn="1"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75582" y="2591868"/>
                <a:ext cx="109738" cy="95106"/>
              </a:xfrm>
              <a:prstGeom prst="rect">
                <a:avLst/>
              </a:prstGeom>
            </p:spPr>
          </p:pic>
        </p:grpSp>
        <p:sp>
          <p:nvSpPr>
            <p:cNvPr id="50" name="TextBox 49"/>
            <p:cNvSpPr txBox="1"/>
            <p:nvPr/>
          </p:nvSpPr>
          <p:spPr>
            <a:xfrm>
              <a:off x="2316754" y="1132940"/>
              <a:ext cx="95410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 smtClean="0"/>
                <a:t>ATTACHMENT NAME</a:t>
              </a:r>
              <a:endParaRPr lang="en-US" sz="600" dirty="0"/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86662" y="1184305"/>
              <a:ext cx="98009" cy="103774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2103637" y="1157143"/>
              <a:ext cx="29848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dirty="0" smtClean="0"/>
                <a:t>ALL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965720" y="1555555"/>
              <a:ext cx="4347270" cy="213869"/>
            </a:xfrm>
            <a:prstGeom prst="rect">
              <a:avLst/>
            </a:prstGeom>
            <a:solidFill>
              <a:schemeClr val="accent1">
                <a:lumMod val="75000"/>
                <a:alpha val="2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0355" y="1620971"/>
              <a:ext cx="109738" cy="95106"/>
            </a:xfrm>
            <a:prstGeom prst="rect">
              <a:avLst/>
            </a:prstGeom>
          </p:spPr>
        </p:pic>
        <p:sp>
          <p:nvSpPr>
            <p:cNvPr id="53" name="Rectangle 52"/>
            <p:cNvSpPr/>
            <p:nvPr/>
          </p:nvSpPr>
          <p:spPr>
            <a:xfrm>
              <a:off x="1965796" y="1774643"/>
              <a:ext cx="4347270" cy="213869"/>
            </a:xfrm>
            <a:prstGeom prst="rect">
              <a:avLst/>
            </a:prstGeom>
            <a:solidFill>
              <a:schemeClr val="accent1">
                <a:lumMod val="75000"/>
                <a:alpha val="2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0431" y="1840059"/>
              <a:ext cx="109738" cy="95106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71431" y="1192573"/>
              <a:ext cx="109738" cy="95106"/>
            </a:xfrm>
            <a:prstGeom prst="rect">
              <a:avLst/>
            </a:prstGeom>
          </p:spPr>
        </p:pic>
        <p:grpSp>
          <p:nvGrpSpPr>
            <p:cNvPr id="59" name="Group 58"/>
            <p:cNvGrpSpPr/>
            <p:nvPr/>
          </p:nvGrpSpPr>
          <p:grpSpPr>
            <a:xfrm>
              <a:off x="5305012" y="2231042"/>
              <a:ext cx="218023" cy="218023"/>
              <a:chOff x="5821090" y="2340085"/>
              <a:chExt cx="218023" cy="218023"/>
            </a:xfrm>
          </p:grpSpPr>
          <p:sp>
            <p:nvSpPr>
              <p:cNvPr id="60" name="Oval 59"/>
              <p:cNvSpPr/>
              <p:nvPr/>
            </p:nvSpPr>
            <p:spPr>
              <a:xfrm>
                <a:off x="5821090" y="2340085"/>
                <a:ext cx="218023" cy="218023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>
                <a:outerShdw blurRad="25400" dist="38100" dir="2700000" sx="88000" sy="88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10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5881659" y="2383069"/>
                <a:ext cx="119354" cy="119354"/>
              </a:xfrm>
              <a:prstGeom prst="rect">
                <a:avLst/>
              </a:prstGeom>
            </p:spPr>
          </p:pic>
        </p:grpSp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55431" y="742949"/>
              <a:ext cx="282027" cy="287915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1917943" y="414783"/>
              <a:ext cx="1788633" cy="195552"/>
            </a:xfrm>
            <a:prstGeom prst="rect">
              <a:avLst/>
            </a:prstGeom>
            <a:solidFill>
              <a:srgbClr val="49465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 smtClean="0">
                  <a:solidFill>
                    <a:schemeClr val="bg1">
                      <a:lumMod val="95000"/>
                    </a:schemeClr>
                  </a:solidFill>
                </a:rPr>
                <a:t>ATTACHMENT CLASSIFICATION</a:t>
              </a:r>
              <a:endParaRPr lang="en-US" sz="6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28441" y="200915"/>
              <a:ext cx="1505157" cy="184666"/>
            </a:xfrm>
            <a:prstGeom prst="rect">
              <a:avLst/>
            </a:prstGeom>
            <a:solidFill>
              <a:srgbClr val="494654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600" b="1" dirty="0" smtClean="0">
                  <a:solidFill>
                    <a:schemeClr val="bg1">
                      <a:lumMod val="95000"/>
                    </a:schemeClr>
                  </a:solidFill>
                </a:rPr>
                <a:t>Mail Subject</a:t>
              </a:r>
              <a:endParaRPr lang="en-US" sz="6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V="1">
              <a:off x="3230238" y="938213"/>
              <a:ext cx="2261490" cy="117678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2318056" y="1343754"/>
              <a:ext cx="138852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Finale </a:t>
              </a:r>
              <a:r>
                <a:rPr lang="en-US" sz="800" dirty="0" smtClean="0"/>
                <a:t>Version_slide_28…</a:t>
              </a:r>
              <a:endParaRPr lang="en-US" sz="8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318056" y="1564830"/>
              <a:ext cx="125226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email_bar_slide_41_04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312171" y="1792012"/>
              <a:ext cx="188705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HLD Covertix v8 after </a:t>
              </a:r>
              <a:r>
                <a:rPr lang="en-US" sz="800" dirty="0" smtClean="0"/>
                <a:t>GUI concept …</a:t>
              </a:r>
              <a:endParaRPr lang="en-US" sz="800" dirty="0"/>
            </a:p>
          </p:txBody>
        </p:sp>
        <p:sp>
          <p:nvSpPr>
            <p:cNvPr id="69" name="Oval 68"/>
            <p:cNvSpPr/>
            <p:nvPr/>
          </p:nvSpPr>
          <p:spPr>
            <a:xfrm>
              <a:off x="5955719" y="1411638"/>
              <a:ext cx="112328" cy="10197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5955719" y="1859035"/>
              <a:ext cx="112328" cy="101970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900224" y="1343646"/>
              <a:ext cx="36901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/>
                <a:t>P10</a:t>
              </a:r>
              <a:endParaRPr lang="en-US" sz="800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829778" y="1093862"/>
              <a:ext cx="46679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 smtClean="0"/>
                <a:t>POLICY</a:t>
              </a:r>
              <a:endParaRPr lang="en-US" sz="600" dirty="0"/>
            </a:p>
          </p:txBody>
        </p:sp>
        <p:sp>
          <p:nvSpPr>
            <p:cNvPr id="63" name="Rounded Rectangular Callout 62"/>
            <p:cNvSpPr/>
            <p:nvPr/>
          </p:nvSpPr>
          <p:spPr>
            <a:xfrm>
              <a:off x="6771579" y="2387538"/>
              <a:ext cx="2151467" cy="594283"/>
            </a:xfrm>
            <a:prstGeom prst="wedgeRoundRectCallout">
              <a:avLst>
                <a:gd name="adj1" fmla="val -101911"/>
                <a:gd name="adj2" fmla="val -52625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POLICY details</a:t>
              </a:r>
              <a:r>
                <a:rPr lang="he-IL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is active  only after choosing POLICY type</a:t>
              </a:r>
              <a:endParaRPr lang="he-IL" sz="11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72" name="Oval 71"/>
          <p:cNvSpPr/>
          <p:nvPr/>
        </p:nvSpPr>
        <p:spPr>
          <a:xfrm>
            <a:off x="6246376" y="2411149"/>
            <a:ext cx="94870" cy="8612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6235891" y="2620151"/>
            <a:ext cx="94870" cy="8612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5291295" y="2385610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P10</a:t>
            </a:r>
            <a:endParaRPr lang="en-US" sz="800" dirty="0"/>
          </a:p>
        </p:txBody>
      </p:sp>
      <p:sp>
        <p:nvSpPr>
          <p:cNvPr id="79" name="TextBox 78"/>
          <p:cNvSpPr txBox="1"/>
          <p:nvPr/>
        </p:nvSpPr>
        <p:spPr>
          <a:xfrm>
            <a:off x="5298766" y="2571233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P10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66241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422309" y="1569492"/>
            <a:ext cx="1416142" cy="1846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bg1">
                    <a:lumMod val="95000"/>
                  </a:schemeClr>
                </a:solidFill>
              </a:rPr>
              <a:t>ATTACHMENT CLASSIFICATION</a:t>
            </a:r>
            <a:endParaRPr lang="en-US" sz="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1700" y="3333750"/>
            <a:ext cx="4391025" cy="53340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7996" y="1316258"/>
            <a:ext cx="4391025" cy="904875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2251751" y="2703065"/>
            <a:ext cx="4335471" cy="215856"/>
          </a:xfrm>
          <a:prstGeom prst="rect">
            <a:avLst/>
          </a:prstGeom>
          <a:solidFill>
            <a:schemeClr val="accent1">
              <a:lumMod val="75000"/>
              <a:alpha val="2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256842" y="2520436"/>
            <a:ext cx="112328" cy="10197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256842" y="2985538"/>
            <a:ext cx="112328" cy="10197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6256842" y="2749588"/>
            <a:ext cx="112328" cy="10197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2375371" y="2553266"/>
            <a:ext cx="114957" cy="520100"/>
            <a:chOff x="3170363" y="2591868"/>
            <a:chExt cx="114957" cy="520100"/>
          </a:xfrm>
        </p:grpSpPr>
        <p:pic>
          <p:nvPicPr>
            <p:cNvPr id="39" name="Picture 38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0363" y="3008194"/>
              <a:ext cx="98009" cy="103774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5582" y="2591868"/>
              <a:ext cx="109738" cy="95106"/>
            </a:xfrm>
            <a:prstGeom prst="rect">
              <a:avLst/>
            </a:prstGeom>
          </p:spPr>
        </p:pic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2983" y="2763440"/>
            <a:ext cx="109738" cy="95106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2221141" y="2255293"/>
            <a:ext cx="4343400" cy="1069871"/>
            <a:chOff x="2389632" y="1123950"/>
            <a:chExt cx="4343400" cy="1069871"/>
          </a:xfrm>
        </p:grpSpPr>
        <p:grpSp>
          <p:nvGrpSpPr>
            <p:cNvPr id="20" name="Group 19"/>
            <p:cNvGrpSpPr/>
            <p:nvPr/>
          </p:nvGrpSpPr>
          <p:grpSpPr>
            <a:xfrm>
              <a:off x="2389632" y="1123950"/>
              <a:ext cx="4343400" cy="1069871"/>
              <a:chOff x="2389632" y="1123950"/>
              <a:chExt cx="4343400" cy="1069871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2389632" y="1123950"/>
                <a:ext cx="4343400" cy="106987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2773954" y="1132939"/>
                <a:ext cx="954108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dirty="0" smtClean="0"/>
                  <a:t>ATTACHMENT NAME</a:t>
                </a:r>
                <a:endParaRPr lang="en-US" sz="600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760319" y="1343032"/>
                <a:ext cx="262443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Finale Version_slide_28_minimum_classifications_02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787670" y="1558476"/>
                <a:ext cx="125226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email_bar_slide_41_04</a:t>
                </a:r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77112" y="1350741"/>
                <a:ext cx="200025" cy="200025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81773" y="1580307"/>
                <a:ext cx="200025" cy="200025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2780890" y="1798865"/>
                <a:ext cx="225414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HLD Covertix v8 after </a:t>
                </a:r>
                <a:r>
                  <a:rPr lang="en-US" sz="800" dirty="0" smtClean="0"/>
                  <a:t>GUI concept </a:t>
                </a:r>
                <a:r>
                  <a:rPr lang="en-US" sz="800" dirty="0"/>
                  <a:t>meeting 2</a:t>
                </a:r>
              </a:p>
            </p:txBody>
          </p: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7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85641" y="1798865"/>
                <a:ext cx="176626" cy="195262"/>
              </a:xfrm>
              <a:prstGeom prst="rect">
                <a:avLst/>
              </a:prstGeom>
            </p:spPr>
          </p:pic>
          <p:grpSp>
            <p:nvGrpSpPr>
              <p:cNvPr id="25" name="Group 24"/>
              <p:cNvGrpSpPr/>
              <p:nvPr/>
            </p:nvGrpSpPr>
            <p:grpSpPr>
              <a:xfrm>
                <a:off x="2400083" y="1336897"/>
                <a:ext cx="4332949" cy="680247"/>
                <a:chOff x="2400083" y="1336897"/>
                <a:chExt cx="4389419" cy="680247"/>
              </a:xfrm>
            </p:grpSpPr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400083" y="1561512"/>
                  <a:ext cx="4367429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2420505" y="1779901"/>
                  <a:ext cx="4367429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422073" y="2017144"/>
                  <a:ext cx="4367429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>
                  <a:off x="2408551" y="1336897"/>
                  <a:ext cx="4367429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00825" y="1190632"/>
                <a:ext cx="104775" cy="304800"/>
              </a:xfrm>
              <a:prstGeom prst="rect">
                <a:avLst/>
              </a:prstGeom>
            </p:spPr>
          </p:pic>
        </p:grp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43862" y="1184304"/>
              <a:ext cx="98009" cy="103774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2489293" y="1164395"/>
              <a:ext cx="325490" cy="143242"/>
            </a:xfrm>
            <a:prstGeom prst="rect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60837" y="1157142"/>
              <a:ext cx="29848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dirty="0" smtClean="0"/>
                <a:t>ALL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374867" y="2543362"/>
            <a:ext cx="114957" cy="520100"/>
            <a:chOff x="3170363" y="2591868"/>
            <a:chExt cx="114957" cy="520100"/>
          </a:xfrm>
        </p:grpSpPr>
        <p:pic>
          <p:nvPicPr>
            <p:cNvPr id="51" name="Picture 50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0363" y="3008194"/>
              <a:ext cx="98009" cy="103774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5582" y="2591868"/>
              <a:ext cx="109738" cy="95106"/>
            </a:xfrm>
            <a:prstGeom prst="rect">
              <a:avLst/>
            </a:prstGeom>
          </p:spPr>
        </p:pic>
      </p:grpSp>
      <p:sp>
        <p:nvSpPr>
          <p:cNvPr id="54" name="Oval 53"/>
          <p:cNvSpPr/>
          <p:nvPr/>
        </p:nvSpPr>
        <p:spPr>
          <a:xfrm>
            <a:off x="6256842" y="2539486"/>
            <a:ext cx="112328" cy="10197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9064" y="2752313"/>
            <a:ext cx="109738" cy="95106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5241709" y="3931693"/>
            <a:ext cx="329412" cy="32941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5233509" y="3451869"/>
            <a:ext cx="218023" cy="218023"/>
            <a:chOff x="5821090" y="2340085"/>
            <a:chExt cx="218023" cy="218023"/>
          </a:xfrm>
        </p:grpSpPr>
        <p:sp>
          <p:nvSpPr>
            <p:cNvPr id="27" name="Oval 26"/>
            <p:cNvSpPr/>
            <p:nvPr/>
          </p:nvSpPr>
          <p:spPr>
            <a:xfrm>
              <a:off x="5821090" y="2340085"/>
              <a:ext cx="218023" cy="2180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00" dist="38100" dir="2700000" sx="88000" sy="88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881659" y="2383069"/>
              <a:ext cx="119354" cy="119354"/>
            </a:xfrm>
            <a:prstGeom prst="rect">
              <a:avLst/>
            </a:prstGeom>
          </p:spPr>
        </p:pic>
      </p:grpSp>
      <p:sp>
        <p:nvSpPr>
          <p:cNvPr id="80" name="Rectangle 79"/>
          <p:cNvSpPr/>
          <p:nvPr/>
        </p:nvSpPr>
        <p:spPr>
          <a:xfrm>
            <a:off x="4936909" y="3496201"/>
            <a:ext cx="190235" cy="1193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4867" y="2749626"/>
            <a:ext cx="98009" cy="103774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4161" y="2541996"/>
            <a:ext cx="98009" cy="103774"/>
          </a:xfrm>
          <a:prstGeom prst="rect">
            <a:avLst/>
          </a:prstGeom>
        </p:spPr>
      </p:pic>
      <p:sp>
        <p:nvSpPr>
          <p:cNvPr id="60" name="Oval 59"/>
          <p:cNvSpPr/>
          <p:nvPr/>
        </p:nvSpPr>
        <p:spPr>
          <a:xfrm>
            <a:off x="6265381" y="2749925"/>
            <a:ext cx="112328" cy="10197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6256842" y="2997067"/>
            <a:ext cx="112328" cy="10197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793"/>
          <a:stretch/>
        </p:blipFill>
        <p:spPr>
          <a:xfrm>
            <a:off x="6555431" y="742949"/>
            <a:ext cx="282027" cy="287915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2268526" y="1528364"/>
            <a:ext cx="1416142" cy="184666"/>
          </a:xfrm>
          <a:prstGeom prst="rect">
            <a:avLst/>
          </a:prstGeom>
          <a:solidFill>
            <a:srgbClr val="49465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bg1">
                    <a:lumMod val="95000"/>
                  </a:schemeClr>
                </a:solidFill>
              </a:rPr>
              <a:t>ATTACHMENT CLASSIFICATION</a:t>
            </a:r>
            <a:endParaRPr lang="en-US" sz="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579023" y="1314496"/>
            <a:ext cx="1505157" cy="184666"/>
          </a:xfrm>
          <a:prstGeom prst="rect">
            <a:avLst/>
          </a:prstGeom>
          <a:solidFill>
            <a:srgbClr val="494654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600" b="1" dirty="0" smtClean="0">
                <a:solidFill>
                  <a:schemeClr val="bg1">
                    <a:lumMod val="95000"/>
                  </a:schemeClr>
                </a:solidFill>
              </a:rPr>
              <a:t>Mail Subject</a:t>
            </a:r>
            <a:endParaRPr lang="en-US" sz="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320420" y="2236069"/>
            <a:ext cx="46679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POLICY</a:t>
            </a:r>
            <a:endParaRPr lang="en-US" sz="600" dirty="0"/>
          </a:p>
        </p:txBody>
      </p:sp>
      <p:sp>
        <p:nvSpPr>
          <p:cNvPr id="65" name="TextBox 64"/>
          <p:cNvSpPr txBox="1"/>
          <p:nvPr/>
        </p:nvSpPr>
        <p:spPr>
          <a:xfrm>
            <a:off x="5379916" y="2921412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P10</a:t>
            </a:r>
            <a:endParaRPr lang="en-US" sz="800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3671" y="3879583"/>
            <a:ext cx="4471389" cy="804791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5386615" y="2701330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P10</a:t>
            </a:r>
            <a:endParaRPr lang="en-US" sz="800" dirty="0"/>
          </a:p>
        </p:txBody>
      </p:sp>
      <p:sp>
        <p:nvSpPr>
          <p:cNvPr id="68" name="TextBox 67"/>
          <p:cNvSpPr txBox="1"/>
          <p:nvPr/>
        </p:nvSpPr>
        <p:spPr>
          <a:xfrm>
            <a:off x="5406415" y="2532066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P10</a:t>
            </a:r>
            <a:endParaRPr lang="en-US" sz="800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12" cstate="email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0552" y="3419853"/>
            <a:ext cx="250153" cy="283507"/>
          </a:xfrm>
          <a:prstGeom prst="rect">
            <a:avLst/>
          </a:prstGeom>
        </p:spPr>
      </p:pic>
      <p:sp>
        <p:nvSpPr>
          <p:cNvPr id="70" name="Oval 69"/>
          <p:cNvSpPr/>
          <p:nvPr/>
        </p:nvSpPr>
        <p:spPr>
          <a:xfrm>
            <a:off x="6214937" y="3428903"/>
            <a:ext cx="248778" cy="248778"/>
          </a:xfrm>
          <a:prstGeom prst="ellipse">
            <a:avLst/>
          </a:prstGeom>
          <a:solidFill>
            <a:schemeClr val="bg1">
              <a:lumMod val="50000"/>
              <a:alpha val="4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9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1657350"/>
            <a:ext cx="3829050" cy="24731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19600" y="1885950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FF99"/>
                </a:solidFill>
                <a:sym typeface="Wingdings" panose="05000000000000000000" pitchFamily="2" charset="2"/>
              </a:rPr>
              <a:t></a:t>
            </a:r>
            <a:endParaRPr lang="en-US" dirty="0">
              <a:solidFill>
                <a:srgbClr val="66FF99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06650" y="2393950"/>
            <a:ext cx="30809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b="1" dirty="0" smtClean="0"/>
              <a:t>ALL</a:t>
            </a:r>
            <a:endParaRPr lang="en-US" sz="500" b="1" dirty="0"/>
          </a:p>
        </p:txBody>
      </p:sp>
      <p:sp>
        <p:nvSpPr>
          <p:cNvPr id="5" name="Rectangle 4"/>
          <p:cNvSpPr/>
          <p:nvPr/>
        </p:nvSpPr>
        <p:spPr>
          <a:xfrm>
            <a:off x="5597814" y="2893935"/>
            <a:ext cx="69273" cy="135015"/>
          </a:xfrm>
          <a:prstGeom prst="rect">
            <a:avLst/>
          </a:prstGeom>
          <a:solidFill>
            <a:srgbClr val="66FF99"/>
          </a:solidFill>
          <a:ln>
            <a:solidFill>
              <a:srgbClr val="66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597814" y="3105150"/>
            <a:ext cx="69273" cy="135015"/>
          </a:xfrm>
          <a:prstGeom prst="rect">
            <a:avLst/>
          </a:prstGeom>
          <a:solidFill>
            <a:srgbClr val="66FF99"/>
          </a:solidFill>
          <a:ln>
            <a:solidFill>
              <a:srgbClr val="66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869804" y="3429000"/>
            <a:ext cx="3257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P3</a:t>
            </a:r>
            <a:endParaRPr 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8938" y="3096457"/>
            <a:ext cx="676275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3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200" y="2216572"/>
            <a:ext cx="4391025" cy="533400"/>
          </a:xfrm>
          <a:prstGeom prst="rect">
            <a:avLst/>
          </a:prstGeom>
          <a:ln>
            <a:noFill/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1981200" y="2190750"/>
            <a:ext cx="4400550" cy="389583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7620" y="2671081"/>
            <a:ext cx="87724" cy="8593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11809" y="452314"/>
            <a:ext cx="1416142" cy="1846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bg1">
                    <a:lumMod val="95000"/>
                  </a:schemeClr>
                </a:solidFill>
              </a:rPr>
              <a:t>ATTACHMENT CLASSIFICATION</a:t>
            </a:r>
            <a:endParaRPr lang="en-US" sz="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010641" y="1138115"/>
            <a:ext cx="4377880" cy="1069871"/>
            <a:chOff x="2389632" y="1123950"/>
            <a:chExt cx="4377880" cy="1069871"/>
          </a:xfrm>
        </p:grpSpPr>
        <p:sp>
          <p:nvSpPr>
            <p:cNvPr id="6" name="Rectangle 5"/>
            <p:cNvSpPr/>
            <p:nvPr/>
          </p:nvSpPr>
          <p:spPr>
            <a:xfrm>
              <a:off x="2389632" y="1123950"/>
              <a:ext cx="4343400" cy="10698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60319" y="1343032"/>
              <a:ext cx="262443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Finale Version_slide_28_minimum_classifications_02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787670" y="1558476"/>
              <a:ext cx="125226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email_bar_slide_41_04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77112" y="1350741"/>
              <a:ext cx="200025" cy="20002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81773" y="1580307"/>
              <a:ext cx="200025" cy="200025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780890" y="1798865"/>
              <a:ext cx="22541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HLD Covertix v8 after </a:t>
              </a:r>
              <a:r>
                <a:rPr lang="en-US" sz="800" dirty="0" smtClean="0"/>
                <a:t>GUI concept </a:t>
              </a:r>
              <a:r>
                <a:rPr lang="en-US" sz="800" dirty="0"/>
                <a:t>meeting 2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85641" y="1798865"/>
              <a:ext cx="176626" cy="195262"/>
            </a:xfrm>
            <a:prstGeom prst="rect">
              <a:avLst/>
            </a:prstGeom>
          </p:spPr>
        </p:pic>
        <p:grpSp>
          <p:nvGrpSpPr>
            <p:cNvPr id="25" name="Group 24"/>
            <p:cNvGrpSpPr/>
            <p:nvPr/>
          </p:nvGrpSpPr>
          <p:grpSpPr>
            <a:xfrm>
              <a:off x="2400083" y="1336897"/>
              <a:ext cx="4332949" cy="680247"/>
              <a:chOff x="2400083" y="1336897"/>
              <a:chExt cx="4389419" cy="680247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>
                <a:off x="2400083" y="1561512"/>
                <a:ext cx="4367429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2420505" y="1779901"/>
                <a:ext cx="4367429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2422073" y="2017144"/>
                <a:ext cx="4367429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2408551" y="1336897"/>
                <a:ext cx="4367429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Rectangle 30"/>
            <p:cNvSpPr/>
            <p:nvPr/>
          </p:nvSpPr>
          <p:spPr>
            <a:xfrm>
              <a:off x="2420242" y="1336897"/>
              <a:ext cx="4347270" cy="221993"/>
            </a:xfrm>
            <a:prstGeom prst="rect">
              <a:avLst/>
            </a:prstGeom>
            <a:solidFill>
              <a:schemeClr val="accent1">
                <a:lumMod val="75000"/>
                <a:alpha val="2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94223" y="1204080"/>
              <a:ext cx="104775" cy="304800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7496" y="199080"/>
            <a:ext cx="4391025" cy="90487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2394963" y="1147104"/>
            <a:ext cx="95410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ATTACHMENT NAME</a:t>
            </a:r>
            <a:endParaRPr lang="en-US" sz="600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4871" y="1198469"/>
            <a:ext cx="98009" cy="103774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2181846" y="1171307"/>
            <a:ext cx="29848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smtClean="0"/>
              <a:t>ALL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043929" y="1569719"/>
            <a:ext cx="4347270" cy="213869"/>
          </a:xfrm>
          <a:prstGeom prst="rect">
            <a:avLst/>
          </a:prstGeom>
          <a:solidFill>
            <a:schemeClr val="accent1">
              <a:lumMod val="75000"/>
              <a:alpha val="2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8564" y="1635135"/>
            <a:ext cx="109738" cy="95106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2044005" y="1788807"/>
            <a:ext cx="4347270" cy="213869"/>
          </a:xfrm>
          <a:prstGeom prst="rect">
            <a:avLst/>
          </a:prstGeom>
          <a:solidFill>
            <a:schemeClr val="accent1">
              <a:lumMod val="75000"/>
              <a:alpha val="2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8640" y="1854223"/>
            <a:ext cx="109738" cy="9510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9640" y="1206737"/>
            <a:ext cx="109738" cy="95106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9640" y="1426526"/>
            <a:ext cx="109738" cy="95106"/>
          </a:xfrm>
          <a:prstGeom prst="rect">
            <a:avLst/>
          </a:prstGeom>
        </p:spPr>
      </p:pic>
      <p:grpSp>
        <p:nvGrpSpPr>
          <p:cNvPr id="57" name="Group 56"/>
          <p:cNvGrpSpPr/>
          <p:nvPr/>
        </p:nvGrpSpPr>
        <p:grpSpPr>
          <a:xfrm>
            <a:off x="5336009" y="2282607"/>
            <a:ext cx="218023" cy="218023"/>
            <a:chOff x="5821090" y="2340085"/>
            <a:chExt cx="218023" cy="218023"/>
          </a:xfrm>
        </p:grpSpPr>
        <p:sp>
          <p:nvSpPr>
            <p:cNvPr id="58" name="Oval 57"/>
            <p:cNvSpPr/>
            <p:nvPr/>
          </p:nvSpPr>
          <p:spPr>
            <a:xfrm>
              <a:off x="5821090" y="2340085"/>
              <a:ext cx="218023" cy="21802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25400" dist="38100" dir="2700000" sx="88000" sy="88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0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881659" y="2383069"/>
              <a:ext cx="119354" cy="119354"/>
            </a:xfrm>
            <a:prstGeom prst="rect">
              <a:avLst/>
            </a:prstGeom>
          </p:spPr>
        </p:pic>
      </p:grpSp>
      <p:pic>
        <p:nvPicPr>
          <p:cNvPr id="61" name="Picture 6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3415368" y="995037"/>
            <a:ext cx="2261490" cy="11767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793"/>
          <a:stretch/>
        </p:blipFill>
        <p:spPr>
          <a:xfrm>
            <a:off x="6555431" y="742949"/>
            <a:ext cx="282027" cy="287915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052785" y="473712"/>
            <a:ext cx="1416142" cy="184666"/>
          </a:xfrm>
          <a:prstGeom prst="rect">
            <a:avLst/>
          </a:prstGeom>
          <a:solidFill>
            <a:srgbClr val="49465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bg1">
                    <a:lumMod val="95000"/>
                  </a:schemeClr>
                </a:solidFill>
              </a:rPr>
              <a:t>ATTACHMENT CLASSIFICATION</a:t>
            </a:r>
            <a:endParaRPr lang="en-US" sz="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363282" y="259844"/>
            <a:ext cx="1505157" cy="184666"/>
          </a:xfrm>
          <a:prstGeom prst="rect">
            <a:avLst/>
          </a:prstGeom>
          <a:solidFill>
            <a:srgbClr val="494654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600" b="1" dirty="0" smtClean="0">
                <a:solidFill>
                  <a:schemeClr val="bg1">
                    <a:lumMod val="95000"/>
                  </a:schemeClr>
                </a:solidFill>
              </a:rPr>
              <a:t>Mail Subject</a:t>
            </a:r>
            <a:endParaRPr lang="en-US" sz="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211216" y="1133909"/>
            <a:ext cx="46679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POLICY</a:t>
            </a:r>
            <a:endParaRPr lang="en-US" sz="600" dirty="0"/>
          </a:p>
        </p:txBody>
      </p:sp>
      <p:grpSp>
        <p:nvGrpSpPr>
          <p:cNvPr id="65" name="Group 64"/>
          <p:cNvGrpSpPr/>
          <p:nvPr/>
        </p:nvGrpSpPr>
        <p:grpSpPr>
          <a:xfrm>
            <a:off x="6062839" y="2629385"/>
            <a:ext cx="95831" cy="95250"/>
            <a:chOff x="5715000" y="2114549"/>
            <a:chExt cx="172497" cy="171451"/>
          </a:xfrm>
        </p:grpSpPr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15000" y="2114549"/>
              <a:ext cx="172497" cy="171451"/>
            </a:xfrm>
            <a:prstGeom prst="rect">
              <a:avLst/>
            </a:prstGeom>
            <a:ln w="3175">
              <a:solidFill>
                <a:schemeClr val="accent1"/>
              </a:solidFill>
            </a:ln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5830592" y="2200274"/>
              <a:ext cx="45719" cy="52492"/>
            </a:xfrm>
            <a:prstGeom prst="rect">
              <a:avLst/>
            </a:prstGeom>
          </p:spPr>
        </p:pic>
      </p:grpSp>
      <p:sp>
        <p:nvSpPr>
          <p:cNvPr id="68" name="Rounded Rectangular Callout 67"/>
          <p:cNvSpPr/>
          <p:nvPr/>
        </p:nvSpPr>
        <p:spPr>
          <a:xfrm>
            <a:off x="7078410" y="2453355"/>
            <a:ext cx="1817078" cy="770706"/>
          </a:xfrm>
          <a:prstGeom prst="wedgeRoundRectCallout">
            <a:avLst>
              <a:gd name="adj1" fmla="val -96941"/>
              <a:gd name="adj2" fmla="val -54089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Create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new </a:t>
            </a:r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POLICY for MULTI attachments will become active 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only after choosing </a:t>
            </a:r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Edit</a:t>
            </a:r>
            <a:endParaRPr lang="he-IL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9" name="Oval 68"/>
          <p:cNvSpPr/>
          <p:nvPr/>
        </p:nvSpPr>
        <p:spPr>
          <a:xfrm>
            <a:off x="6048583" y="1643943"/>
            <a:ext cx="94870" cy="8612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6038098" y="1852945"/>
            <a:ext cx="94870" cy="8612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6044885" y="1400409"/>
            <a:ext cx="94870" cy="8612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ular Callout 71"/>
          <p:cNvSpPr/>
          <p:nvPr/>
        </p:nvSpPr>
        <p:spPr>
          <a:xfrm>
            <a:off x="7104816" y="2444945"/>
            <a:ext cx="1817078" cy="770706"/>
          </a:xfrm>
          <a:prstGeom prst="wedgeRoundRectCallout">
            <a:avLst>
              <a:gd name="adj1" fmla="val -137945"/>
              <a:gd name="adj2" fmla="val -51160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Create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new </a:t>
            </a:r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POLICY for MULTI attachments will become active 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only after choosing </a:t>
            </a:r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Edit</a:t>
            </a:r>
            <a:endParaRPr lang="he-IL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02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371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6700" lvl="1" defTabSz="439363" fontAlgn="auto">
              <a:spcBef>
                <a:spcPts val="481"/>
              </a:spcBef>
              <a:spcAft>
                <a:spcPts val="0"/>
              </a:spcAft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Operative alignment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between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file contexts and classification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Accessible and effectively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file security managing- inner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 external/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shared etc.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Creating a simple tagging </a:t>
            </a:r>
            <a:r>
              <a:rPr lang="en-IN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process </a:t>
            </a:r>
          </a:p>
          <a:p>
            <a:r>
              <a:rPr lang="en-IN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Creating a file classification tool that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displays </a:t>
            </a:r>
            <a:r>
              <a:rPr lang="en-IN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most important and minimum information the user needs for security tagging</a:t>
            </a:r>
            <a:endParaRPr lang="en-I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41350" lvl="3" indent="-285750" defTabSz="439363" fontAlgn="auto">
              <a:spcBef>
                <a:spcPts val="481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IN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Applicable classification (up to 7 levels)</a:t>
            </a:r>
          </a:p>
          <a:p>
            <a:pPr marL="996950" lvl="4" indent="-285750" defTabSz="439363" fontAlgn="auto">
              <a:spcBef>
                <a:spcPts val="481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IN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From bar</a:t>
            </a:r>
          </a:p>
          <a:p>
            <a:pPr marL="996950" lvl="4" indent="-285750" defTabSz="439363" fontAlgn="auto">
              <a:spcBef>
                <a:spcPts val="481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IN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From tool</a:t>
            </a:r>
            <a:endParaRPr lang="en-I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41350" lvl="3" indent="-285750" defTabSz="439363" fontAlgn="auto">
              <a:spcBef>
                <a:spcPts val="481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Default policy- file character/ users/ actions possible/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41350" lvl="3" indent="-285750" defTabSz="439363" fontAlgn="auto">
              <a:spcBef>
                <a:spcPts val="481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Choose other policy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System Goals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User </a:t>
            </a:r>
            <a:r>
              <a:rPr lang="en-US" dirty="0" smtClean="0"/>
              <a:t>Profile- </a:t>
            </a:r>
            <a:r>
              <a:rPr lang="en-US" dirty="0"/>
              <a:t>Resource </a:t>
            </a:r>
            <a:r>
              <a:rPr lang="en-US" dirty="0" smtClean="0"/>
              <a:t>Manager/ Project Manager</a:t>
            </a:r>
            <a:endParaRPr lang="he-IL" dirty="0"/>
          </a:p>
        </p:txBody>
      </p:sp>
      <p:sp>
        <p:nvSpPr>
          <p:cNvPr id="4" name="Rectangle 3"/>
          <p:cNvSpPr/>
          <p:nvPr/>
        </p:nvSpPr>
        <p:spPr>
          <a:xfrm>
            <a:off x="86800" y="632860"/>
            <a:ext cx="8904800" cy="28347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Rectangle 4"/>
          <p:cNvSpPr/>
          <p:nvPr/>
        </p:nvSpPr>
        <p:spPr>
          <a:xfrm>
            <a:off x="86726" y="3646998"/>
            <a:ext cx="8904874" cy="12107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860" y="1726933"/>
            <a:ext cx="4435734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User’s Goal</a:t>
            </a:r>
            <a:endParaRPr lang="he-IL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rtl="0"/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Company </a:t>
            </a:r>
            <a:r>
              <a:rPr lang="en-US" sz="1400" dirty="0" smtClean="0"/>
              <a:t>employees/ lowers/ designers/banks etc.</a:t>
            </a:r>
            <a:endParaRPr lang="he-IL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rtl="0"/>
            <a:endParaRPr lang="he-IL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rtl="0"/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Job Description</a:t>
            </a:r>
            <a:endParaRPr lang="he-IL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1" algn="l" rtl="0"/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Creating documentation in different platforms (mainly Office programs) and subjects. Different classification levels and policy type</a:t>
            </a:r>
            <a:endParaRPr lang="en-US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rtl="0"/>
            <a:endParaRPr lang="he-IL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22" descr="http://www.ortsblatt24.de/wp-content/uploads/2014/03/devices-icon.pn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1938" y="4552950"/>
            <a:ext cx="250824" cy="24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2" descr="http://www.ortsblatt24.de/wp-content/uploads/2014/03/devices-icon.pn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43"/>
          <a:stretch/>
        </p:blipFill>
        <p:spPr bwMode="auto">
          <a:xfrm>
            <a:off x="402762" y="4552950"/>
            <a:ext cx="237954" cy="24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2" descr="http://www.ortsblatt24.de/wp-content/uploads/2014/03/devices-icon.png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43"/>
          <a:stretch/>
        </p:blipFill>
        <p:spPr bwMode="auto">
          <a:xfrm>
            <a:off x="653586" y="4552950"/>
            <a:ext cx="237954" cy="24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6200" y="3598843"/>
            <a:ext cx="8452479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 Environment</a:t>
            </a:r>
            <a:endParaRPr lang="he-IL" sz="1400" b="1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rtl="0"/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Typical office environment – cubicles, permanent artificial lighting.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Surroundings 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 changing from quite to load (depends on amount of people in a shift), working in the same computer station optional.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2065" y="4530840"/>
            <a:ext cx="757200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Future option as a multiplatform. The main device </a:t>
            </a:r>
            <a:r>
              <a:rPr lang="en-US" sz="1400" dirty="0"/>
              <a:t>definition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Desktop.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750194" y="687226"/>
            <a:ext cx="4622406" cy="2631490"/>
            <a:chOff x="1609969" y="681537"/>
            <a:chExt cx="2632472" cy="2631490"/>
          </a:xfrm>
        </p:grpSpPr>
        <p:sp>
          <p:nvSpPr>
            <p:cNvPr id="6" name="TextBox 5"/>
            <p:cNvSpPr txBox="1"/>
            <p:nvPr/>
          </p:nvSpPr>
          <p:spPr>
            <a:xfrm>
              <a:off x="1702633" y="681537"/>
              <a:ext cx="2539808" cy="263149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>
                <a:lnSpc>
                  <a:spcPct val="150000"/>
                </a:lnSpc>
              </a:pPr>
              <a:r>
                <a:rPr 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Characteristics</a:t>
              </a:r>
              <a:endParaRPr lang="he-IL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73050" algn="l" rtl="0">
                <a:lnSpc>
                  <a:spcPct val="150000"/>
                </a:lnSpc>
              </a:pPr>
              <a:r>
                <a:rPr 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Age 20-70</a:t>
              </a:r>
              <a:endParaRPr lang="he-IL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73050" algn="l" rtl="0">
                <a:lnSpc>
                  <a:spcPct val="150000"/>
                </a:lnSpc>
              </a:pPr>
              <a:r>
                <a:rPr 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Academic Education</a:t>
              </a:r>
              <a:endParaRPr lang="he-IL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73050" algn="l" rtl="0">
                <a:lnSpc>
                  <a:spcPct val="150000"/>
                </a:lnSpc>
              </a:pPr>
              <a:r>
                <a:rPr 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Level of Expertise in the system: medium-high</a:t>
              </a:r>
              <a:endParaRPr lang="he-IL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73050" algn="l" rtl="0">
                <a:lnSpc>
                  <a:spcPct val="150000"/>
                </a:lnSpc>
              </a:pPr>
              <a:r>
                <a:rPr 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Computer 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Proficiency – </a:t>
              </a:r>
              <a:r>
                <a:rPr 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high</a:t>
              </a:r>
              <a:endParaRPr lang="he-IL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73050" algn="l" rtl="0">
                <a:lnSpc>
                  <a:spcPct val="150000"/>
                </a:lnSpc>
              </a:pPr>
              <a:r>
                <a:rPr 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Motivation – 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medium-high</a:t>
              </a:r>
              <a:endParaRPr lang="he-IL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73050" algn="l" rtl="0">
                <a:lnSpc>
                  <a:spcPct val="150000"/>
                </a:lnSpc>
              </a:pPr>
              <a:r>
                <a:rPr 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Pain Point</a:t>
              </a:r>
              <a:r>
                <a:rPr lang="he-IL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– </a:t>
              </a:r>
              <a:r>
                <a:rPr 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System Complexity</a:t>
              </a:r>
            </a:p>
            <a:p>
              <a:pPr marL="273050" algn="l" rtl="0">
                <a:lnSpc>
                  <a:spcPct val="150000"/>
                </a:lnSpc>
              </a:pPr>
              <a:r>
                <a:rPr 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Main device – Desktop</a:t>
              </a:r>
              <a:endParaRPr lang="he-IL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1609969" y="995744"/>
              <a:ext cx="302866" cy="2227155"/>
              <a:chOff x="1609969" y="995744"/>
              <a:chExt cx="302866" cy="2227155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1609969" y="995744"/>
                <a:ext cx="302866" cy="1898351"/>
                <a:chOff x="2176766" y="995744"/>
                <a:chExt cx="302866" cy="1898351"/>
              </a:xfrm>
            </p:grpSpPr>
            <p:pic>
              <p:nvPicPr>
                <p:cNvPr id="18" name="Picture 2" descr="C:\Users\noam\Desktop\family_icon.png"/>
                <p:cNvPicPr>
                  <a:picLocks noChangeAspect="1" noChangeArrowheads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84437" y="995744"/>
                  <a:ext cx="295195" cy="29519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" name="Picture 3" descr="C:\Users\noam\Desktop\27483.png"/>
                <p:cNvPicPr>
                  <a:picLocks noChangeAspect="1" noChangeArrowheads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76766" y="1344357"/>
                  <a:ext cx="292397" cy="29239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Picture 5" descr="C:\Users\noam\Desktop\f02a62985cde.png"/>
                <p:cNvPicPr>
                  <a:picLocks noChangeAspect="1" noChangeArrowheads="1"/>
                </p:cNvPicPr>
                <p:nvPr/>
              </p:nvPicPr>
              <p:blipFill>
                <a:blip r:embed="rId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46090" y="1724738"/>
                  <a:ext cx="202761" cy="2027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6" descr="https://cdn3.iconfinder.com/data/icons/glypho-computers-andother-tech/64/laptop-512.png"/>
                <p:cNvPicPr>
                  <a:picLocks noChangeAspect="1" noChangeArrowheads="1"/>
                </p:cNvPicPr>
                <p:nvPr/>
              </p:nvPicPr>
              <p:blipFill>
                <a:blip r:embed="rId9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43949" y="2003699"/>
                  <a:ext cx="230977" cy="23097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" name="Picture 12" descr="http://icons.iconarchive.com/icons/icons8/ios7/256/Food-Carrot-icon.png"/>
                <p:cNvPicPr>
                  <a:picLocks noChangeAspect="1" noChangeArrowheads="1"/>
                </p:cNvPicPr>
                <p:nvPr/>
              </p:nvPicPr>
              <p:blipFill>
                <a:blip r:embed="rId10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45173" y="2408704"/>
                  <a:ext cx="204595" cy="20459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" name="Picture 20" descr="http://yourlinkhasexpired.com/images/sad-face.png"/>
                <p:cNvPicPr>
                  <a:picLocks noChangeAspect="1" noChangeArrowheads="1"/>
                </p:cNvPicPr>
                <p:nvPr/>
              </p:nvPicPr>
              <p:blipFill>
                <a:blip r:embed="rId11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51949" y="2689499"/>
                  <a:ext cx="204596" cy="2045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7" name="Picture 22" descr="http://www.ortsblatt24.de/wp-content/uploads/2014/03/devices-icon.png"/>
              <p:cNvPicPr>
                <a:picLocks noChangeAspect="1" noChangeArrowheads="1"/>
              </p:cNvPicPr>
              <p:nvPr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543"/>
              <a:stretch/>
            </p:blipFill>
            <p:spPr bwMode="auto">
              <a:xfrm>
                <a:off x="1666430" y="2979376"/>
                <a:ext cx="237954" cy="2435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6" name="Picture 25" descr="Jakob-Nielsen.png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432" y="663664"/>
            <a:ext cx="782112" cy="1073293"/>
          </a:xfrm>
          <a:prstGeom prst="rect">
            <a:avLst/>
          </a:prstGeom>
        </p:spPr>
      </p:pic>
      <p:pic>
        <p:nvPicPr>
          <p:cNvPr id="27" name="Picture 26" descr="Whitney-Hess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89" y="663664"/>
            <a:ext cx="730933" cy="107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51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Creating a separate tool addition to all optional computer file systems</a:t>
            </a:r>
          </a:p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Simplifying the process</a:t>
            </a:r>
          </a:p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Creating clarification of the policy details</a:t>
            </a:r>
          </a:p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Accessibility</a:t>
            </a:r>
          </a:p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Simplicity</a:t>
            </a:r>
          </a:p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Clarity</a:t>
            </a:r>
          </a:p>
          <a:p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 smtClean="0"/>
              <a:t>Security tagging tool- </a:t>
            </a:r>
            <a:r>
              <a:rPr lang="en-IN" sz="2000" dirty="0" smtClean="0"/>
              <a:t>Objectives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1332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/>
          <p:cNvSpPr/>
          <p:nvPr/>
        </p:nvSpPr>
        <p:spPr>
          <a:xfrm>
            <a:off x="1750960" y="721254"/>
            <a:ext cx="7239000" cy="39078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1" anchor="t"/>
          <a:lstStyle/>
          <a:p>
            <a:pPr algn="ctr">
              <a:defRPr/>
            </a:pP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0" name="Straight Connector 229"/>
          <p:cNvCxnSpPr/>
          <p:nvPr/>
        </p:nvCxnSpPr>
        <p:spPr>
          <a:xfrm>
            <a:off x="4494160" y="1780911"/>
            <a:ext cx="0" cy="7916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 Placeholder 225"/>
          <p:cNvSpPr>
            <a:spLocks noGrp="1"/>
          </p:cNvSpPr>
          <p:nvPr>
            <p:ph type="body" sz="quarter" idx="13"/>
          </p:nvPr>
        </p:nvSpPr>
        <p:spPr>
          <a:xfrm>
            <a:off x="584653" y="12042"/>
            <a:ext cx="8222344" cy="411480"/>
          </a:xfrm>
        </p:spPr>
        <p:txBody>
          <a:bodyPr/>
          <a:lstStyle/>
          <a:p>
            <a:r>
              <a:rPr lang="en-US" dirty="0" smtClean="0"/>
              <a:t>Users Main </a:t>
            </a:r>
            <a:r>
              <a:rPr lang="en-US" dirty="0"/>
              <a:t>Tasks</a:t>
            </a:r>
            <a:endParaRPr lang="he-IL" dirty="0"/>
          </a:p>
        </p:txBody>
      </p:sp>
      <p:sp>
        <p:nvSpPr>
          <p:cNvPr id="101" name="Rectangle 100"/>
          <p:cNvSpPr/>
          <p:nvPr/>
        </p:nvSpPr>
        <p:spPr>
          <a:xfrm>
            <a:off x="2131962" y="1405966"/>
            <a:ext cx="4511404" cy="38880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1" anchor="t"/>
          <a:lstStyle/>
          <a:p>
            <a:pPr algn="ctr" rtl="0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Review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Classification option- up to 7 levels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2131961" y="2586377"/>
            <a:ext cx="4511404" cy="4619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1" anchor="t"/>
          <a:lstStyle/>
          <a:p>
            <a:pPr algn="ctr" rtl="0"/>
            <a:r>
              <a:rPr lang="en-US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A default file policy presented- changes between each classification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2131962" y="3411429"/>
            <a:ext cx="4511402" cy="31526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1" anchor="t"/>
          <a:lstStyle/>
          <a:p>
            <a:pPr algn="ctr" rtl="0"/>
            <a:r>
              <a:rPr lang="en-US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Approve/save</a:t>
            </a:r>
            <a:endParaRPr lang="en-US" sz="13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780145" y="1015709"/>
            <a:ext cx="1948995" cy="1236491"/>
            <a:chOff x="6781800" y="742950"/>
            <a:chExt cx="1653607" cy="1236491"/>
          </a:xfrm>
        </p:grpSpPr>
        <p:sp>
          <p:nvSpPr>
            <p:cNvPr id="80" name="Rectangle 79"/>
            <p:cNvSpPr/>
            <p:nvPr/>
          </p:nvSpPr>
          <p:spPr>
            <a:xfrm>
              <a:off x="7050320" y="1590635"/>
              <a:ext cx="1385087" cy="38880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1" anchor="t"/>
            <a:lstStyle/>
            <a:p>
              <a:pPr algn="ctr" rtl="0"/>
              <a:r>
                <a:rPr lang="en-US" sz="13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Top bar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7050320" y="1133404"/>
              <a:ext cx="1385087" cy="38880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1" anchor="t"/>
            <a:lstStyle/>
            <a:p>
              <a:pPr algn="ctr" rtl="0"/>
              <a:r>
                <a:rPr lang="en-US" sz="13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Enter tool</a:t>
              </a:r>
            </a:p>
          </p:txBody>
        </p:sp>
        <p:sp>
          <p:nvSpPr>
            <p:cNvPr id="2" name="Left Brace 1"/>
            <p:cNvSpPr/>
            <p:nvPr/>
          </p:nvSpPr>
          <p:spPr>
            <a:xfrm>
              <a:off x="6781800" y="742950"/>
              <a:ext cx="228600" cy="1147935"/>
            </a:xfrm>
            <a:prstGeom prst="leftBrac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cxnSp>
          <p:nvCxnSpPr>
            <p:cNvPr id="5" name="Straight Connector 4"/>
            <p:cNvCxnSpPr>
              <a:stCxn id="2" idx="1"/>
            </p:cNvCxnSpPr>
            <p:nvPr/>
          </p:nvCxnSpPr>
          <p:spPr>
            <a:xfrm>
              <a:off x="6781800" y="1316918"/>
              <a:ext cx="228600" cy="1069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Rectangle 87"/>
          <p:cNvSpPr/>
          <p:nvPr/>
        </p:nvSpPr>
        <p:spPr>
          <a:xfrm>
            <a:off x="7096631" y="2401066"/>
            <a:ext cx="1649435" cy="38880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1" anchor="t"/>
          <a:lstStyle/>
          <a:p>
            <a:pPr algn="ctr" rtl="0"/>
            <a:r>
              <a:rPr lang="en-US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View details</a:t>
            </a:r>
          </a:p>
        </p:txBody>
      </p:sp>
      <p:sp>
        <p:nvSpPr>
          <p:cNvPr id="89" name="Rectangle 88"/>
          <p:cNvSpPr/>
          <p:nvPr/>
        </p:nvSpPr>
        <p:spPr>
          <a:xfrm>
            <a:off x="7096631" y="2883371"/>
            <a:ext cx="1649435" cy="38880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1" anchor="t"/>
          <a:lstStyle/>
          <a:p>
            <a:pPr algn="ctr" rtl="0"/>
            <a:r>
              <a:rPr lang="en-US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Choose other policy</a:t>
            </a:r>
          </a:p>
        </p:txBody>
      </p:sp>
      <p:sp>
        <p:nvSpPr>
          <p:cNvPr id="91" name="Left Brace 90"/>
          <p:cNvSpPr/>
          <p:nvPr/>
        </p:nvSpPr>
        <p:spPr>
          <a:xfrm>
            <a:off x="6780177" y="2492918"/>
            <a:ext cx="269436" cy="555391"/>
          </a:xfrm>
          <a:prstGeom prst="lef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00"/>
          </a:p>
        </p:txBody>
      </p:sp>
      <p:sp>
        <p:nvSpPr>
          <p:cNvPr id="13" name="Freeform 12"/>
          <p:cNvSpPr/>
          <p:nvPr/>
        </p:nvSpPr>
        <p:spPr>
          <a:xfrm>
            <a:off x="2131961" y="1110003"/>
            <a:ext cx="2381249" cy="271810"/>
          </a:xfrm>
          <a:custGeom>
            <a:avLst/>
            <a:gdLst>
              <a:gd name="connsiteX0" fmla="*/ 0 w 2114550"/>
              <a:gd name="connsiteY0" fmla="*/ 0 h 342900"/>
              <a:gd name="connsiteX1" fmla="*/ 2114550 w 2114550"/>
              <a:gd name="connsiteY1" fmla="*/ 0 h 342900"/>
              <a:gd name="connsiteX2" fmla="*/ 2114550 w 2114550"/>
              <a:gd name="connsiteY2" fmla="*/ 342900 h 342900"/>
              <a:gd name="connsiteX3" fmla="*/ 2114550 w 2114550"/>
              <a:gd name="connsiteY3" fmla="*/ 28575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4550" h="342900">
                <a:moveTo>
                  <a:pt x="0" y="0"/>
                </a:moveTo>
                <a:lnTo>
                  <a:pt x="2114550" y="0"/>
                </a:lnTo>
                <a:lnTo>
                  <a:pt x="2114550" y="342900"/>
                </a:lnTo>
                <a:lnTo>
                  <a:pt x="2114550" y="285750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/>
          </a:p>
        </p:txBody>
      </p:sp>
      <p:cxnSp>
        <p:nvCxnSpPr>
          <p:cNvPr id="133" name="Straight Connector 132"/>
          <p:cNvCxnSpPr/>
          <p:nvPr/>
        </p:nvCxnSpPr>
        <p:spPr>
          <a:xfrm flipH="1">
            <a:off x="4494160" y="3048309"/>
            <a:ext cx="19050" cy="3485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/>
          <p:cNvSpPr/>
          <p:nvPr/>
        </p:nvSpPr>
        <p:spPr>
          <a:xfrm>
            <a:off x="118451" y="2714893"/>
            <a:ext cx="1632509" cy="2581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1" anchor="t"/>
          <a:lstStyle/>
          <a:p>
            <a:pPr algn="ctr" rtl="0"/>
            <a:r>
              <a:rPr lang="en-US" sz="1300" b="1" dirty="0" smtClean="0">
                <a:solidFill>
                  <a:schemeClr val="accent6"/>
                </a:solidFill>
                <a:latin typeface="Calibri" panose="020F0502020204030204" pitchFamily="34" charset="0"/>
              </a:rPr>
              <a:t>Classification tool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6189" y="918197"/>
            <a:ext cx="141577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Creating file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096631" y="4156316"/>
            <a:ext cx="1649435" cy="26478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1" anchor="t"/>
          <a:lstStyle/>
          <a:p>
            <a:pPr algn="ctr" rtl="0"/>
            <a:r>
              <a:rPr lang="en-US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Approve</a:t>
            </a:r>
            <a:endParaRPr lang="en-US" sz="13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cxnSp>
        <p:nvCxnSpPr>
          <p:cNvPr id="7" name="Straight Arrow Connector 6"/>
          <p:cNvCxnSpPr>
            <a:stCxn id="89" idx="2"/>
            <a:endCxn id="32" idx="0"/>
          </p:cNvCxnSpPr>
          <p:nvPr/>
        </p:nvCxnSpPr>
        <p:spPr>
          <a:xfrm>
            <a:off x="7921349" y="3272177"/>
            <a:ext cx="0" cy="88413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100108" y="3373776"/>
            <a:ext cx="1649435" cy="5044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1" anchor="t"/>
          <a:lstStyle/>
          <a:p>
            <a:pPr algn="ctr" rtl="0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View </a:t>
            </a:r>
            <a:r>
              <a:rPr lang="en-US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details- users; optional actions</a:t>
            </a:r>
            <a:endParaRPr lang="en-US" sz="13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090281" y="949274"/>
            <a:ext cx="1632509" cy="38880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1" anchor="t"/>
          <a:lstStyle/>
          <a:p>
            <a:pPr algn="ctr" rtl="0"/>
            <a:r>
              <a:rPr lang="en-US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Right click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I_PPT_Template_2015_Hebrew_02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LU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32366</TotalTime>
  <Words>1505</Words>
  <Application>Microsoft Office PowerPoint</Application>
  <PresentationFormat>On-screen Show (16:9)</PresentationFormat>
  <Paragraphs>392</Paragraphs>
  <Slides>55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55</vt:i4>
      </vt:variant>
    </vt:vector>
  </HeadingPairs>
  <TitlesOfParts>
    <vt:vector size="69" baseType="lpstr">
      <vt:lpstr>Arial</vt:lpstr>
      <vt:lpstr>Calibri</vt:lpstr>
      <vt:lpstr>Calibri Light</vt:lpstr>
      <vt:lpstr>Courier New</vt:lpstr>
      <vt:lpstr>Tahoma</vt:lpstr>
      <vt:lpstr>Times New Roman</vt:lpstr>
      <vt:lpstr>Wingdings</vt:lpstr>
      <vt:lpstr>UI_PPT_Template_2015_Hebrew_02</vt:lpstr>
      <vt:lpstr>Custom Design</vt:lpstr>
      <vt:lpstr>BLUE</vt:lpstr>
      <vt:lpstr>2_Custom Design</vt:lpstr>
      <vt:lpstr>3_Custom Design</vt:lpstr>
      <vt:lpstr>6_Custom Design</vt:lpstr>
      <vt:lpstr>1_Custom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הגדרת הרזולוציה </vt:lpstr>
      <vt:lpstr>Concept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Shani Dresher</dc:creator>
  <cp:lastModifiedBy>Rinat Berger Peles</cp:lastModifiedBy>
  <cp:revision>1884</cp:revision>
  <cp:lastPrinted>1601-01-01T00:00:00Z</cp:lastPrinted>
  <dcterms:created xsi:type="dcterms:W3CDTF">1601-01-01T00:00:00Z</dcterms:created>
  <dcterms:modified xsi:type="dcterms:W3CDTF">2016-03-27T15:20:57Z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